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90" r:id="rId7"/>
    <p:sldId id="313" r:id="rId8"/>
    <p:sldId id="262" r:id="rId9"/>
    <p:sldId id="294" r:id="rId10"/>
    <p:sldId id="288" r:id="rId11"/>
    <p:sldId id="274" r:id="rId12"/>
    <p:sldId id="295" r:id="rId13"/>
    <p:sldId id="296" r:id="rId14"/>
    <p:sldId id="297" r:id="rId15"/>
    <p:sldId id="287" r:id="rId16"/>
    <p:sldId id="281" r:id="rId17"/>
    <p:sldId id="308" r:id="rId18"/>
    <p:sldId id="309" r:id="rId19"/>
    <p:sldId id="310" r:id="rId20"/>
    <p:sldId id="311" r:id="rId21"/>
    <p:sldId id="312" r:id="rId22"/>
    <p:sldId id="289" r:id="rId23"/>
    <p:sldId id="291" r:id="rId24"/>
    <p:sldId id="283" r:id="rId25"/>
    <p:sldId id="28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FBDC1"/>
    <a:srgbClr val="6C5858"/>
    <a:srgbClr val="D7E14F"/>
    <a:srgbClr val="B5CF61"/>
    <a:srgbClr val="AE82AE"/>
    <a:srgbClr val="62CE8E"/>
    <a:srgbClr val="99CCFF"/>
    <a:srgbClr val="0066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6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AF32-09D9-4406-90CF-A4B84C8F7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D4F6-B140-48DD-BE1B-2551391ED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A1C8-9EDB-4D85-8640-CDA2DB6F7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5CCE-A718-48FE-ADCA-14FD7C1BC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8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F53-BACF-471A-AF9D-7F35D6C8B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0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7038-E0E5-48AF-99F7-D1013A2A6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8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DA81-D0DB-42D5-8BD3-72BD31097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6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CFEA-FD0B-4960-97DB-981171D78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3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157-4D18-47D7-90DB-5ED78E73F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28-A900-40AB-8326-79DCD9EDD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3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D3B8-E587-45C9-ABD0-C22C789F7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8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AF32-09D9-4406-90CF-A4B84C8F7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1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D4F6-B140-48DD-BE1B-2551391ED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A1C8-9EDB-4D85-8640-CDA2DB6F7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5CCE-A718-48FE-ADCA-14FD7C1BC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3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F53-BACF-471A-AF9D-7F35D6C8B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7038-E0E5-48AF-99F7-D1013A2A6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8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DA81-D0DB-42D5-8BD3-72BD31097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36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CFEA-FD0B-4960-97DB-981171D78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157-4D18-47D7-90DB-5ED78E73F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28-A900-40AB-8326-79DCD9EDD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2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D3B8-E587-45C9-ABD0-C22C789F7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9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AF32-09D9-4406-90CF-A4B84C8F7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8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D4F6-B140-48DD-BE1B-2551391ED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A1C8-9EDB-4D85-8640-CDA2DB6F7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9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5CCE-A718-48FE-ADCA-14FD7C1BC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6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F53-BACF-471A-AF9D-7F35D6C8B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4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7038-E0E5-48AF-99F7-D1013A2A6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0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DA81-D0DB-42D5-8BD3-72BD31097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3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CFEA-FD0B-4960-97DB-981171D78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0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157-4D18-47D7-90DB-5ED78E73F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2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28-A900-40AB-8326-79DCD9EDD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5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D3B8-E587-45C9-ABD0-C22C789F7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AF32-09D9-4406-90CF-A4B84C8F7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D4F6-B140-48DD-BE1B-2551391ED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5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A1C8-9EDB-4D85-8640-CDA2DB6F7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5CCE-A718-48FE-ADCA-14FD7C1BC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F53-BACF-471A-AF9D-7F35D6C8B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0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7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7038-E0E5-48AF-99F7-D1013A2A6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3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DA81-D0DB-42D5-8BD3-72BD31097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1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CFEA-FD0B-4960-97DB-981171D78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157-4D18-47D7-90DB-5ED78E73F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28-A900-40AB-8326-79DCD9EDD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D3B8-E587-45C9-ABD0-C22C789F7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AF32-09D9-4406-90CF-A4B84C8F7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9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D4F6-B140-48DD-BE1B-2551391ED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4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A1C8-9EDB-4D85-8640-CDA2DB6F7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3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5CCE-A718-48FE-ADCA-14FD7C1BC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4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1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F53-BACF-471A-AF9D-7F35D6C8B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7038-E0E5-48AF-99F7-D1013A2A6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DA81-D0DB-42D5-8BD3-72BD31097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CFEA-FD0B-4960-97DB-981171D78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1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157-4D18-47D7-90DB-5ED78E73F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8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28-A900-40AB-8326-79DCD9EDD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9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D3B8-E587-45C9-ABD0-C22C789F7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CC401F-E60A-4C85-A39A-D57C6F2ADEB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C2D025-EFE1-4CA2-BD68-B29B8F530C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7E46-FF85-4EBE-A879-E546AE743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7E46-FF85-4EBE-A879-E546AE743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1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7E46-FF85-4EBE-A879-E546AE743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1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7E46-FF85-4EBE-A879-E546AE743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7E46-FF85-4EBE-A879-E546AE743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پیروی-کارشناس اداره کاهش خطربلایا و حوادث معاونت بهداشت دانشگاه علوم پزشکی مشهد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AEB3-EBE0-41CD-8B44-0001B02E8F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2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928468"/>
            <a:ext cx="8679767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97" t="13894" r="28534" b="10337"/>
          <a:stretch/>
        </p:blipFill>
        <p:spPr>
          <a:xfrm>
            <a:off x="450166" y="472853"/>
            <a:ext cx="5430129" cy="2973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r="610"/>
          <a:stretch/>
        </p:blipFill>
        <p:spPr>
          <a:xfrm>
            <a:off x="6457071" y="3615397"/>
            <a:ext cx="5261318" cy="29373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Left Arrow 8"/>
          <p:cNvSpPr/>
          <p:nvPr/>
        </p:nvSpPr>
        <p:spPr>
          <a:xfrm>
            <a:off x="6357919" y="1208715"/>
            <a:ext cx="5459622" cy="1154658"/>
          </a:xfrm>
          <a:prstGeom prst="leftArrow">
            <a:avLst/>
          </a:prstGeom>
          <a:solidFill>
            <a:srgbClr val="6FB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2  Badr" panose="00000400000000000000" pitchFamily="2" charset="-78"/>
              </a:rPr>
              <a:t>از تماس مستقیم لوله بخاری با پنجره جدا خودداری شود</a:t>
            </a:r>
            <a:endParaRPr lang="en-US" sz="2000" b="1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0166" y="4632158"/>
            <a:ext cx="5205046" cy="12031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2  Badr" panose="00000400000000000000" pitchFamily="2" charset="-78"/>
              </a:rPr>
              <a:t>از تبدیل وسایلی که با سوخت های دیگر کار میکنند به نوع گازسوز جدا خودداری شود</a:t>
            </a:r>
            <a:endParaRPr lang="en-US" sz="2000" b="1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17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37435" r="7425" b="16206"/>
          <a:stretch/>
        </p:blipFill>
        <p:spPr>
          <a:xfrm>
            <a:off x="436098" y="309489"/>
            <a:ext cx="5711484" cy="2799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0" y="3439916"/>
            <a:ext cx="5400675" cy="2847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Left Arrow 10"/>
          <p:cNvSpPr/>
          <p:nvPr/>
        </p:nvSpPr>
        <p:spPr>
          <a:xfrm>
            <a:off x="6980794" y="1062893"/>
            <a:ext cx="4245224" cy="12582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dk1"/>
                </a:solidFill>
                <a:latin typeface="Arial" panose="020B0604020202020204" pitchFamily="34" charset="0"/>
              </a:rPr>
              <a:t>از استفاده بخاری فاقد دودکش در محل بسته  جدا خودداری کنید 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6098" y="4544715"/>
            <a:ext cx="5345724" cy="1574729"/>
          </a:xfrm>
          <a:prstGeom prst="rightArrow">
            <a:avLst/>
          </a:prstGeom>
          <a:solidFill>
            <a:srgbClr val="6C58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قراردادن </a:t>
            </a:r>
            <a:r>
              <a:rPr lang="fa-IR" b="1" dirty="0">
                <a:solidFill>
                  <a:srgbClr val="FFFF00"/>
                </a:solidFill>
                <a:latin typeface="Arial" panose="020B0604020202020204" pitchFamily="34" charset="0"/>
              </a:rPr>
              <a:t>لوله خروجی بخاری به داخل ظرف آب </a:t>
            </a:r>
            <a:r>
              <a:rPr lang="fa-IR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باعث </a:t>
            </a:r>
            <a:r>
              <a:rPr lang="fa-IR" b="1" dirty="0">
                <a:solidFill>
                  <a:srgbClr val="FFFF00"/>
                </a:solidFill>
                <a:latin typeface="Arial" panose="020B0604020202020204" pitchFamily="34" charset="0"/>
              </a:rPr>
              <a:t>افزایش انتشار گاز در محیط میشود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>
                <a:solidFill>
                  <a:srgbClr val="FF0000"/>
                </a:solidFill>
                <a:ea typeface="Calibri"/>
                <a:cs typeface="B Titr"/>
              </a:rPr>
              <a:t>اصول ایمنی و پیشگیری از مسمومیت با منواکسید کربن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fa-IR" sz="2400" b="1" dirty="0">
                <a:solidFill>
                  <a:prstClr val="black"/>
                </a:solidFill>
                <a:ea typeface="Calibri"/>
                <a:cs typeface="B Nazanin" pitchFamily="2" charset="-78"/>
              </a:rPr>
              <a:t>شيب لوله هاي افقي درداخل واحدها بايد مثبت و روبه بالا وارتفاع عمودي لوله دربيرون حداقل سه برابر طول افقي آن باشد.</a:t>
            </a:r>
          </a:p>
          <a:p>
            <a:pPr algn="r"/>
            <a:endParaRPr lang="en-US" sz="2400" dirty="0"/>
          </a:p>
        </p:txBody>
      </p:sp>
      <p:pic>
        <p:nvPicPr>
          <p:cNvPr id="5122" name="Picture 2" descr="C:\Users\peyravik1\Pictures\مونوکسید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2131"/>
            <a:ext cx="5558408" cy="37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yravik1\Pictures\مونوکسید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79" y="2552131"/>
            <a:ext cx="4648039" cy="37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6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>
                <a:solidFill>
                  <a:srgbClr val="FF0000"/>
                </a:solidFill>
                <a:ea typeface="Calibri"/>
                <a:cs typeface="B Titr"/>
              </a:rPr>
              <a:t>اصول ایمنی و پیشگیری از مسمومیت با منواکسید کربن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>
              <a:buNone/>
            </a:pPr>
            <a:endParaRPr lang="fa-IR" sz="2400" b="1" dirty="0">
              <a:solidFill>
                <a:prstClr val="black"/>
              </a:solidFill>
              <a:cs typeface="B Nazanin" pitchFamily="2" charset="-78"/>
            </a:endParaRPr>
          </a:p>
          <a:p>
            <a:pPr lvl="0" algn="ctr" rtl="1">
              <a:buNone/>
            </a:pPr>
            <a:r>
              <a:rPr lang="fa-IR" sz="2400" b="1" dirty="0">
                <a:solidFill>
                  <a:prstClr val="black"/>
                </a:solidFill>
                <a:cs typeface="B Nazanin" pitchFamily="2" charset="-78"/>
              </a:rPr>
              <a:t>لوله نبايد دچار پيچ و خم داخل ديوار يا داخل منزل باشد . </a:t>
            </a:r>
          </a:p>
          <a:p>
            <a:pPr lvl="0" algn="r" rtl="1">
              <a:buNone/>
            </a:pPr>
            <a:endParaRPr lang="en-US" sz="2400" b="1" dirty="0">
              <a:solidFill>
                <a:prstClr val="black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55" y="2811439"/>
            <a:ext cx="5663411" cy="34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C:\Users\peyravik1\Pictures\مونوکسید\images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2811440"/>
            <a:ext cx="4882260" cy="33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0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fa-IR" sz="2400" dirty="0">
                <a:solidFill>
                  <a:srgbClr val="FF0000"/>
                </a:solidFill>
                <a:ea typeface="Calibri"/>
                <a:cs typeface="B Titr"/>
              </a:rPr>
              <a:t>اصول ایمنی و پیشگیری از مسمومیت با منواکسید کربن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/>
          <a:lstStyle/>
          <a:p>
            <a:pPr lvl="0" algn="r" rtl="1">
              <a:buNone/>
            </a:pPr>
            <a:endParaRPr lang="fa-IR" sz="2400" b="1" dirty="0">
              <a:cs typeface="B Nazanin" pitchFamily="2" charset="-78"/>
            </a:endParaRPr>
          </a:p>
          <a:p>
            <a:pPr lvl="0" algn="justLow" rtl="1">
              <a:buNone/>
            </a:pPr>
            <a:r>
              <a:rPr lang="fa-IR" sz="2400" b="1" dirty="0">
                <a:cs typeface="B Nazanin" pitchFamily="2" charset="-78"/>
              </a:rPr>
              <a:t>     مشترك بودن لوله هود آشپزخانه با آبگرمكن ممنوع است چون دراثر برگشت گاز از هود به داخل محيط آشپزخانه و خانه دچار مسموميت و گاز گرفتگي مي شود . </a:t>
            </a:r>
            <a:endParaRPr lang="en-US" sz="2400" b="1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3212976"/>
            <a:ext cx="7424382" cy="2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1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fa-IR" sz="2400" dirty="0">
                <a:solidFill>
                  <a:srgbClr val="FF0000"/>
                </a:solidFill>
                <a:ea typeface="Calibri"/>
                <a:cs typeface="B Titr"/>
              </a:rPr>
              <a:t>اصول ایمنی و پیشگیری از مسمومیت با منواکسید کربن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b="1" dirty="0">
                <a:cs typeface="B Nazanin" pitchFamily="2" charset="-78"/>
              </a:rPr>
              <a:t>قبل از شروع فصل سرما بايد مسير دودكش به بالاي پشت بام مورد بازديد قرار گرفته تا مسير كاملاً باز باشد.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20482" name="Picture 2" descr="C:\Users\peyravik1\Pictures\مونوکسید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2402005"/>
            <a:ext cx="4717576" cy="37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peyravik1\Pictures\مونوکسید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402006"/>
            <a:ext cx="4519100" cy="37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0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>
                <a:solidFill>
                  <a:srgbClr val="FF0000"/>
                </a:solidFill>
                <a:ea typeface="Calibri"/>
                <a:cs typeface="B Titr"/>
              </a:rPr>
              <a:t>اصول ایمنی و پیشگیری از مسمومیت با منواکسید کربن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20000"/>
              </a:lnSpc>
              <a:buNone/>
            </a:pPr>
            <a:endParaRPr lang="fa-IR" sz="2400" b="1" dirty="0">
              <a:ea typeface="Calibri"/>
              <a:cs typeface="B Nazanin" pitchFamily="2" charset="-78"/>
            </a:endParaRP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400" b="1" dirty="0">
                <a:ea typeface="Calibri"/>
                <a:cs typeface="B Nazanin" pitchFamily="2" charset="-78"/>
              </a:rPr>
              <a:t>دودكش واتصالات آن بايد ازجنس مقاوم وبدون هيچگونه منفذ يا نشتي درسرتاسر آن باشد و به كارگيري لوله‌هاي آكاردئوني آلومينيومي مجاز نيست</a:t>
            </a:r>
            <a:r>
              <a:rPr lang="fa-IR" sz="2400" dirty="0">
                <a:ea typeface="Calibri"/>
                <a:cs typeface="B Nazanin" pitchFamily="2" charset="-78"/>
              </a:rPr>
              <a:t>.</a:t>
            </a:r>
            <a:endParaRPr lang="en-US" sz="2400" dirty="0">
              <a:ea typeface="Calibri"/>
              <a:cs typeface="B Nazanin" pitchFamily="2" charset="-78"/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099" name="Picture 3" descr="C:\Users\peyravik1\Pictures\مونوکسید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0" y="3357349"/>
            <a:ext cx="3458150" cy="24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yravik1\Pictures\مونوکسید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2" y="3357349"/>
            <a:ext cx="3044042" cy="24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yravik1\Pictures\مونوکسید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87" y="3357349"/>
            <a:ext cx="3323690" cy="24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r="3650"/>
          <a:stretch/>
        </p:blipFill>
        <p:spPr>
          <a:xfrm>
            <a:off x="379828" y="2319916"/>
            <a:ext cx="4586068" cy="38135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3"/>
          <a:stretch/>
        </p:blipFill>
        <p:spPr>
          <a:xfrm>
            <a:off x="5795889" y="2319916"/>
            <a:ext cx="5936565" cy="3912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Multidocument 2"/>
          <p:cNvSpPr/>
          <p:nvPr/>
        </p:nvSpPr>
        <p:spPr>
          <a:xfrm>
            <a:off x="655093" y="534573"/>
            <a:ext cx="11077361" cy="121234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2  Badr" panose="00000400000000000000" pitchFamily="2" charset="-78"/>
              </a:rPr>
              <a:t>روشن کردن زغال منقل و پیک نیک برای گرم کردن محیط در محوطه های سرپوشیده </a:t>
            </a:r>
            <a:r>
              <a:rPr lang="fa-IR" sz="2000" b="1" dirty="0" smtClean="0">
                <a:solidFill>
                  <a:schemeClr val="tx1"/>
                </a:solidFill>
                <a:cs typeface="2  Badr" panose="00000400000000000000" pitchFamily="2" charset="-78"/>
              </a:rPr>
              <a:t>راه بسیار آسانی است برای مسمومیت با گاز مونوکسید</a:t>
            </a:r>
            <a:endParaRPr lang="en-US" sz="2000" b="1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669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365185"/>
            <a:ext cx="523318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روشن گذاشتن </a:t>
            </a:r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>خودرو درمحیط پارکینگ سربسته می‌تواند سبب </a:t>
            </a: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مسمومیت </a:t>
            </a:r>
            <a:r>
              <a:rPr lang="fa-IR" sz="2000" b="1" dirty="0">
                <a:solidFill>
                  <a:srgbClr val="FF0000"/>
                </a:solidFill>
                <a:cs typeface="2  Badr" panose="00000400000000000000" pitchFamily="2" charset="-78"/>
              </a:rPr>
              <a:t>با این گاز مرگبار </a:t>
            </a:r>
            <a:r>
              <a:rPr lang="fa-IR" sz="20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شود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2" t="-1114" r="3505" b="11286"/>
          <a:stretch/>
        </p:blipFill>
        <p:spPr>
          <a:xfrm>
            <a:off x="6541477" y="1814733"/>
            <a:ext cx="5092505" cy="4445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67749" y="351601"/>
            <a:ext cx="5553223" cy="646331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/>
              <a:t>از اتصال وسایل گازسوز به دریچه دودکش و چفت شدن زانوها اطمینان حاصل کنید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9" y="1688124"/>
            <a:ext cx="5328140" cy="4698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19224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r="53376"/>
          <a:stretch/>
        </p:blipFill>
        <p:spPr>
          <a:xfrm>
            <a:off x="467749" y="1645920"/>
            <a:ext cx="3305909" cy="46423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6498" t="36842" r="37330" b="27452"/>
          <a:stretch/>
        </p:blipFill>
        <p:spPr>
          <a:xfrm>
            <a:off x="4419013" y="1645921"/>
            <a:ext cx="3319976" cy="4642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44" y="1645921"/>
            <a:ext cx="3390314" cy="46423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Callout 2"/>
          <p:cNvSpPr/>
          <p:nvPr/>
        </p:nvSpPr>
        <p:spPr>
          <a:xfrm>
            <a:off x="281354" y="450167"/>
            <a:ext cx="11591778" cy="914399"/>
          </a:xfrm>
          <a:prstGeom prst="downArrowCallout">
            <a:avLst/>
          </a:prstGeom>
          <a:solidFill>
            <a:srgbClr val="62C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dk1"/>
                </a:solidFill>
                <a:cs typeface="2  Badr" panose="00000400000000000000" pitchFamily="2" charset="-78"/>
              </a:rPr>
              <a:t>از نصب کردن آبگرمکن در حمام جدا خودداری </a:t>
            </a:r>
            <a:r>
              <a:rPr lang="fa-IR" sz="2000" b="1" dirty="0" smtClean="0">
                <a:solidFill>
                  <a:schemeClr val="dk1"/>
                </a:solidFill>
                <a:cs typeface="2  Badr" panose="00000400000000000000" pitchFamily="2" charset="-78"/>
              </a:rPr>
              <a:t>کنید قطعا ایجاد خفگی میشود</a:t>
            </a:r>
            <a:endParaRPr lang="en-US" sz="2000" b="1" dirty="0">
              <a:solidFill>
                <a:schemeClr val="dk1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05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3140" y="1637731"/>
            <a:ext cx="9294126" cy="38077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 smtClean="0">
                <a:solidFill>
                  <a:srgbClr val="FF0000"/>
                </a:solidFill>
              </a:rPr>
              <a:t>مونوکسید کربن</a:t>
            </a:r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876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3" y="428722"/>
            <a:ext cx="5341766" cy="28912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54" y="3657600"/>
            <a:ext cx="5399063" cy="2884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Left Arrow 7"/>
          <p:cNvSpPr/>
          <p:nvPr/>
        </p:nvSpPr>
        <p:spPr>
          <a:xfrm>
            <a:off x="6537278" y="428723"/>
            <a:ext cx="5308979" cy="1878380"/>
          </a:xfrm>
          <a:prstGeom prst="leftArrow">
            <a:avLst/>
          </a:prstGeom>
          <a:solidFill>
            <a:srgbClr val="6FB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2  Badr" panose="00000400000000000000" pitchFamily="2" charset="-78"/>
              </a:rPr>
              <a:t>درون خانه، به خصوص در محل خواب خود، دستگاه هشدار مونواکسیدکربن نصب کنید</a:t>
            </a:r>
            <a:endParaRPr lang="en-US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8302" y="4353637"/>
            <a:ext cx="5347313" cy="1864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2  Badr" panose="00000400000000000000" pitchFamily="2" charset="-78"/>
              </a:rPr>
              <a:t>تعمیر یا نصب  وسایل گرمایشی توسط افراد غیر مجرب و بی تجربه باعث ایجاد خطر می شود</a:t>
            </a:r>
            <a:endParaRPr lang="en-US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83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115" y="231830"/>
            <a:ext cx="111134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dk1"/>
                </a:solidFill>
                <a:cs typeface="2  Badr" panose="00000400000000000000" pitchFamily="2" charset="-78"/>
              </a:rPr>
              <a:t>انتهای کليه دودکش های </a:t>
            </a:r>
            <a:r>
              <a:rPr lang="en-US" sz="2400" b="1" dirty="0">
                <a:solidFill>
                  <a:schemeClr val="dk1"/>
                </a:solidFill>
                <a:cs typeface="2  Badr" panose="00000400000000000000" pitchFamily="2" charset="-78"/>
              </a:rPr>
              <a:t>H</a:t>
            </a:r>
            <a:r>
              <a:rPr lang="fa-IR" sz="2400" b="1" dirty="0">
                <a:solidFill>
                  <a:schemeClr val="dk1"/>
                </a:solidFill>
                <a:cs typeface="2  Badr" panose="00000400000000000000" pitchFamily="2" charset="-78"/>
              </a:rPr>
              <a:t>شکل بايد حداقل يک متر ازسطح بام وحداقل يک متر ازديوار جانبی بام فاصله داشته باشد</a:t>
            </a:r>
            <a:endParaRPr lang="en-US" sz="2400" b="1" dirty="0">
              <a:solidFill>
                <a:schemeClr val="dk1"/>
              </a:solidFill>
              <a:cs typeface="2  Badr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1871003"/>
            <a:ext cx="5345723" cy="4476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87" y="1871004"/>
            <a:ext cx="5092504" cy="4476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533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793" y="549870"/>
            <a:ext cx="1043822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0000"/>
                </a:solidFill>
              </a:rPr>
              <a:t>همه ساله در جهان خبر‌های تلخی از مرگ و مسمومیت افراد بر اثر استشمام گاز مونوکسید کربن منتشر می‌شود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3" y="1465384"/>
            <a:ext cx="10818054" cy="48088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28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7479" r="79203"/>
          <a:stretch/>
        </p:blipFill>
        <p:spPr>
          <a:xfrm>
            <a:off x="708016" y="5078437"/>
            <a:ext cx="2485350" cy="15901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35198" r="54306"/>
          <a:stretch/>
        </p:blipFill>
        <p:spPr>
          <a:xfrm>
            <a:off x="5562438" y="3524958"/>
            <a:ext cx="1879638" cy="184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1" t="36467" r="30948" b="5060"/>
          <a:stretch/>
        </p:blipFill>
        <p:spPr>
          <a:xfrm>
            <a:off x="10047534" y="2415242"/>
            <a:ext cx="1801732" cy="1842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9" t="34129" r="5390" b="5395"/>
          <a:stretch/>
        </p:blipFill>
        <p:spPr>
          <a:xfrm>
            <a:off x="7955173" y="2991887"/>
            <a:ext cx="1793631" cy="175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Left Arrow 10"/>
          <p:cNvSpPr/>
          <p:nvPr/>
        </p:nvSpPr>
        <p:spPr>
          <a:xfrm>
            <a:off x="4032843" y="5705216"/>
            <a:ext cx="3409233" cy="8663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altLang="en-US" b="1" dirty="0">
                <a:latin typeface="Arial" panose="020B0604020202020204" pitchFamily="34" charset="0"/>
              </a:rPr>
              <a:t>ولی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562437" y="327431"/>
            <a:ext cx="6071545" cy="1219479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altLang="en-US" b="1" dirty="0" smtClean="0">
                <a:latin typeface="Arial" panose="020B0604020202020204" pitchFamily="34" charset="0"/>
              </a:rPr>
              <a:t>با آمدن زمستان عواملی </a:t>
            </a:r>
            <a:r>
              <a:rPr lang="fa-IR" altLang="en-US" b="1" dirty="0">
                <a:latin typeface="Arial" panose="020B0604020202020204" pitchFamily="34" charset="0"/>
              </a:rPr>
              <a:t>که موجب نگرانی همگان میشود گازگرفتگی ناشی از استشمام گاز مونوکسید است </a:t>
            </a:r>
            <a:endParaRPr lang="en-US" b="1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5" y="327431"/>
            <a:ext cx="4762500" cy="30092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own Arrow Callout 1"/>
          <p:cNvSpPr/>
          <p:nvPr/>
        </p:nvSpPr>
        <p:spPr>
          <a:xfrm>
            <a:off x="6668086" y="1556577"/>
            <a:ext cx="5181179" cy="9756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b="1">
                <a:latin typeface="Arial" panose="020B0604020202020204" pitchFamily="34" charset="0"/>
              </a:rPr>
              <a:t>با توجه به ویژگی های این قاتل خاموش که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218" y="407015"/>
            <a:ext cx="11605847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</a:rPr>
              <a:t>مونواکسیدکربن بر اثر احتراق ناقص انواع سوخت ها تولید می شود و بخاطر میل ترکیبی آن با هموگلوبین خون که 250 برابر بیشتر از اکسیژن است می تواند باعث ایجاد آسیب در افراد شود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744392"/>
            <a:ext cx="4930725" cy="412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837" t="21010" r="24516" b="22644"/>
          <a:stretch/>
        </p:blipFill>
        <p:spPr>
          <a:xfrm>
            <a:off x="7455877" y="1744392"/>
            <a:ext cx="4403188" cy="412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Left-Right Arrow 10"/>
          <p:cNvSpPr/>
          <p:nvPr/>
        </p:nvSpPr>
        <p:spPr>
          <a:xfrm>
            <a:off x="5739618" y="3805308"/>
            <a:ext cx="1420837" cy="569743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9" y="1392702"/>
            <a:ext cx="10110651" cy="5108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7280" y="712149"/>
            <a:ext cx="990466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dirty="0"/>
              <a:t>اما با رعایت نکات ایمنی می‌توان از بروز مسمومیت پیشگیری کرد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2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727399"/>
            <a:ext cx="3372478" cy="16312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dirty="0" smtClean="0"/>
              <a:t>اگر سرد بود بررسی را از خروجی لوله انجام دهیم  شاید لانه سازی پرندگان، رویش گیاهان خزنده و گیاهان اطراف موجب مسدود شدن مسیر دودکش شده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2"/>
          <a:stretch/>
        </p:blipFill>
        <p:spPr>
          <a:xfrm>
            <a:off x="6761285" y="2291024"/>
            <a:ext cx="5138977" cy="2098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85" y="4516314"/>
            <a:ext cx="5138977" cy="2121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 Brace 6"/>
          <p:cNvSpPr/>
          <p:nvPr/>
        </p:nvSpPr>
        <p:spPr>
          <a:xfrm>
            <a:off x="5683976" y="2672569"/>
            <a:ext cx="834390" cy="3433101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81157" y="4146802"/>
            <a:ext cx="12456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1099"/>
            <a:ext cx="5170980" cy="296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Left Arrow 9"/>
          <p:cNvSpPr/>
          <p:nvPr/>
        </p:nvSpPr>
        <p:spPr>
          <a:xfrm>
            <a:off x="6133260" y="681959"/>
            <a:ext cx="5547042" cy="920621"/>
          </a:xfrm>
          <a:prstGeom prst="lef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dk1"/>
                </a:solidFill>
                <a:latin typeface="Arial" panose="020B0604020202020204" pitchFamily="34" charset="0"/>
              </a:rPr>
              <a:t>درابتدا باید بعد از روشن کردن وسایل گاز سوز به از داغ بودن لوله آن مطمین شویم 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8" y="554744"/>
            <a:ext cx="5057135" cy="28637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Left Arrow 7"/>
          <p:cNvSpPr/>
          <p:nvPr/>
        </p:nvSpPr>
        <p:spPr>
          <a:xfrm>
            <a:off x="6555794" y="1010509"/>
            <a:ext cx="4895055" cy="1189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altLang="en-US" b="1" dirty="0" smtClean="0">
                <a:solidFill>
                  <a:schemeClr val="bg1"/>
                </a:solidFill>
              </a:rPr>
              <a:t>از </a:t>
            </a:r>
            <a:r>
              <a:rPr lang="fa-IR" altLang="en-US" b="1" dirty="0">
                <a:solidFill>
                  <a:schemeClr val="bg1"/>
                </a:solidFill>
              </a:rPr>
              <a:t>کلاهک استاندارد </a:t>
            </a:r>
            <a:r>
              <a:rPr lang="fa-IR" altLang="en-US" b="1" dirty="0" smtClean="0">
                <a:solidFill>
                  <a:schemeClr val="bg1"/>
                </a:solidFill>
              </a:rPr>
              <a:t>برای جلوگیری </a:t>
            </a:r>
            <a:r>
              <a:rPr lang="fa-IR" altLang="en-US" b="1" dirty="0">
                <a:solidFill>
                  <a:schemeClr val="bg1"/>
                </a:solidFill>
              </a:rPr>
              <a:t>از برگشت گاز به داخل فضای بسته </a:t>
            </a:r>
            <a:r>
              <a:rPr lang="fa-IR" altLang="en-US" b="1" dirty="0" smtClean="0">
                <a:solidFill>
                  <a:schemeClr val="bg1"/>
                </a:solidFill>
              </a:rPr>
              <a:t>استفاده کنیم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9991" y="4622743"/>
            <a:ext cx="5187762" cy="12977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</a:rPr>
              <a:t>نباید </a:t>
            </a:r>
            <a:r>
              <a:rPr lang="fa-IR" b="1" dirty="0">
                <a:solidFill>
                  <a:srgbClr val="FF0000"/>
                </a:solidFill>
              </a:rPr>
              <a:t>تمامی روزنه های جریان هوا در منزل و به ویژه اتاق خواب مسدود </a:t>
            </a:r>
            <a:r>
              <a:rPr lang="fa-IR" b="1" dirty="0" smtClean="0">
                <a:solidFill>
                  <a:srgbClr val="FF0000"/>
                </a:solidFill>
              </a:rPr>
              <a:t>باشد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3418449"/>
            <a:ext cx="5486399" cy="2926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52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"/>
          <a:stretch/>
        </p:blipFill>
        <p:spPr>
          <a:xfrm>
            <a:off x="6288258" y="3500247"/>
            <a:ext cx="5397975" cy="2862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8"/>
          <p:cNvSpPr/>
          <p:nvPr/>
        </p:nvSpPr>
        <p:spPr>
          <a:xfrm>
            <a:off x="281354" y="4638867"/>
            <a:ext cx="5700635" cy="1171089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dk1"/>
                </a:solidFill>
                <a:latin typeface="Arial" panose="020B0604020202020204" pitchFamily="34" charset="0"/>
              </a:rPr>
              <a:t>هر وسیله گازسوز باید دودکش جداگانه با کلاهک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</a:rPr>
              <a:t> </a:t>
            </a:r>
            <a:r>
              <a:rPr lang="fa-IR" b="1" dirty="0">
                <a:solidFill>
                  <a:schemeClr val="dk1"/>
                </a:solidFill>
                <a:latin typeface="Arial" panose="020B0604020202020204" pitchFamily="34" charset="0"/>
              </a:rPr>
              <a:t> مخصوص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</a:rPr>
              <a:t>H )</a:t>
            </a:r>
            <a:r>
              <a:rPr lang="fa-IR" b="1" dirty="0">
                <a:solidFill>
                  <a:schemeClr val="dk1"/>
                </a:solidFill>
                <a:latin typeface="Arial" panose="020B0604020202020204" pitchFamily="34" charset="0"/>
              </a:rPr>
              <a:t>مانند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</a:rPr>
              <a:t>(</a:t>
            </a:r>
            <a:r>
              <a:rPr lang="fa-IR" b="1" dirty="0">
                <a:solidFill>
                  <a:schemeClr val="dk1"/>
                </a:solidFill>
                <a:latin typeface="Arial" panose="020B0604020202020204" pitchFamily="34" charset="0"/>
              </a:rPr>
              <a:t> داشته باشد. مثلا چند بخاری به یک لوله مشترک ختم نشود</a:t>
            </a:r>
            <a:endParaRPr lang="en-US" b="1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0475" y="1094799"/>
            <a:ext cx="488575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altLang="en-US" b="1" dirty="0" smtClean="0">
                <a:latin typeface="Arial" panose="020B0604020202020204" pitchFamily="34" charset="0"/>
              </a:rPr>
              <a:t>رنگ شعله باید آبی باشد، و </a:t>
            </a:r>
            <a:r>
              <a:rPr lang="fa-IR" altLang="en-US" b="1" dirty="0" smtClean="0">
                <a:latin typeface="Arial" panose="020B0604020202020204" pitchFamily="34" charset="0"/>
              </a:rPr>
              <a:t>اگر </a:t>
            </a:r>
            <a:r>
              <a:rPr lang="ar-SA" altLang="en-US" b="1" dirty="0" smtClean="0">
                <a:latin typeface="Arial" panose="020B0604020202020204" pitchFamily="34" charset="0"/>
              </a:rPr>
              <a:t> رنگ شعله قرمز، زرد و یا نارنجی باشد، </a:t>
            </a:r>
            <a:r>
              <a:rPr lang="fa-IR" altLang="en-US" b="1" dirty="0" smtClean="0">
                <a:latin typeface="Arial" panose="020B0604020202020204" pitchFamily="34" charset="0"/>
              </a:rPr>
              <a:t>حتما امکان مسمومیت وجود دارد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294473"/>
            <a:ext cx="5109587" cy="2758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13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478</TotalTime>
  <Words>539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2  Badr</vt:lpstr>
      <vt:lpstr>Arial</vt:lpstr>
      <vt:lpstr>B Nazanin</vt:lpstr>
      <vt:lpstr>B Titr</vt:lpstr>
      <vt:lpstr>Calibri</vt:lpstr>
      <vt:lpstr>Tw Cen MT</vt:lpstr>
      <vt:lpstr>Tw Cen MT Condensed</vt:lpstr>
      <vt:lpstr>Wingdings 3</vt:lpstr>
      <vt:lpstr>Integral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اصول ایمنی و پیشگیری از مسمومیت با منواکسید کربن</vt:lpstr>
      <vt:lpstr>اصول ایمنی و پیشگیری از مسمومیت با منواکسید کربن</vt:lpstr>
      <vt:lpstr>اصول ایمنی و پیشگیری از مسمومیت با منواکسید کربن</vt:lpstr>
      <vt:lpstr>اصول ایمنی و پیشگیری از مسمومیت با منواکسید کربن</vt:lpstr>
      <vt:lpstr>اصول ایمنی و پیشگیری از مسمومیت با منواکسید کربن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Ramezani Ghorghi</dc:creator>
  <cp:lastModifiedBy>Hosein Akhbari (MSc)</cp:lastModifiedBy>
  <cp:revision>76</cp:revision>
  <dcterms:created xsi:type="dcterms:W3CDTF">2020-12-19T05:46:32Z</dcterms:created>
  <dcterms:modified xsi:type="dcterms:W3CDTF">2023-11-04T07:58:05Z</dcterms:modified>
</cp:coreProperties>
</file>