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6" r:id="rId2"/>
  </p:sldMasterIdLst>
  <p:notesMasterIdLst>
    <p:notesMasterId r:id="rId26"/>
  </p:notesMasterIdLst>
  <p:sldIdLst>
    <p:sldId id="256" r:id="rId3"/>
    <p:sldId id="352" r:id="rId4"/>
    <p:sldId id="326" r:id="rId5"/>
    <p:sldId id="327" r:id="rId6"/>
    <p:sldId id="328" r:id="rId7"/>
    <p:sldId id="329" r:id="rId8"/>
    <p:sldId id="330" r:id="rId9"/>
    <p:sldId id="331" r:id="rId10"/>
    <p:sldId id="332" r:id="rId11"/>
    <p:sldId id="333" r:id="rId12"/>
    <p:sldId id="334" r:id="rId13"/>
    <p:sldId id="335" r:id="rId14"/>
    <p:sldId id="336" r:id="rId15"/>
    <p:sldId id="337" r:id="rId16"/>
    <p:sldId id="338" r:id="rId17"/>
    <p:sldId id="339" r:id="rId18"/>
    <p:sldId id="347" r:id="rId19"/>
    <p:sldId id="348" r:id="rId20"/>
    <p:sldId id="349" r:id="rId21"/>
    <p:sldId id="350" r:id="rId22"/>
    <p:sldId id="351" r:id="rId23"/>
    <p:sldId id="341" r:id="rId24"/>
    <p:sldId id="346"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D41A1C"/>
    <a:srgbClr val="FF3300"/>
    <a:srgbClr val="319242"/>
    <a:srgbClr val="38A945"/>
    <a:srgbClr val="FFFFFF"/>
    <a:srgbClr val="DB2024"/>
    <a:srgbClr val="36AA4A"/>
    <a:srgbClr val="D2343D"/>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06" autoAdjust="0"/>
    <p:restoredTop sz="94660"/>
  </p:normalViewPr>
  <p:slideViewPr>
    <p:cSldViewPr snapToGrid="0">
      <p:cViewPr varScale="1">
        <p:scale>
          <a:sx n="86" d="100"/>
          <a:sy n="86" d="100"/>
        </p:scale>
        <p:origin x="31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3C6BE2-1302-4CB1-8560-E48591C4002A}" type="datetimeFigureOut">
              <a:rPr lang="en-US" smtClean="0"/>
              <a:t>5/14/2019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690677-3D59-4A90-BC4E-046C2124AD7C}" type="slidenum">
              <a:rPr lang="en-US" smtClean="0"/>
              <a:t>‹#›</a:t>
            </a:fld>
            <a:endParaRPr lang="en-US"/>
          </a:p>
        </p:txBody>
      </p:sp>
    </p:spTree>
    <p:extLst>
      <p:ext uri="{BB962C8B-B14F-4D97-AF65-F5344CB8AC3E}">
        <p14:creationId xmlns:p14="http://schemas.microsoft.com/office/powerpoint/2010/main" val="255002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84300" y="246063"/>
            <a:ext cx="9144000" cy="2387600"/>
          </a:xfrm>
        </p:spPr>
        <p:txBody>
          <a:bodyPr anchor="b"/>
          <a:lstStyle>
            <a:lvl1pPr algn="ctr" rtl="1">
              <a:defRPr sz="6000" b="1" i="1">
                <a:solidFill>
                  <a:srgbClr val="FF0000"/>
                </a:solidFill>
                <a:effectLst>
                  <a:outerShdw blurRad="38100" dist="38100" dir="2700000" algn="tl">
                    <a:srgbClr val="000000">
                      <a:alpha val="43137"/>
                    </a:srgbClr>
                  </a:outerShdw>
                </a:effectLst>
                <a:cs typeface="B Titr" panose="00000700000000000000" pitchFamily="2" charset="-78"/>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b="1">
                <a:solidFill>
                  <a:srgbClr val="00B050"/>
                </a:solidFill>
                <a:effectLst>
                  <a:outerShdw blurRad="38100" dist="38100" dir="2700000" algn="tl">
                    <a:srgbClr val="000000">
                      <a:alpha val="43137"/>
                    </a:srgbClr>
                  </a:outerShdw>
                </a:effectLst>
                <a:cs typeface="B Nazanin" panose="00000400000000000000" pitchFamily="2" charset="-7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FF878CB3-5712-47DE-80DE-E797A338D28B}"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36627-2C4A-4483-960C-3063021B75B5}" type="slidenum">
              <a:rPr lang="en-US" smtClean="0"/>
              <a:t>‹#›</a:t>
            </a:fld>
            <a:endParaRPr lang="en-US"/>
          </a:p>
        </p:txBody>
      </p:sp>
      <p:cxnSp>
        <p:nvCxnSpPr>
          <p:cNvPr id="7" name="Straight Connector 6"/>
          <p:cNvCxnSpPr/>
          <p:nvPr userDrawn="1"/>
        </p:nvCxnSpPr>
        <p:spPr>
          <a:xfrm>
            <a:off x="604008" y="2867848"/>
            <a:ext cx="11268222" cy="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296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878CB3-5712-47DE-80DE-E797A338D28B}"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36627-2C4A-4483-960C-3063021B75B5}" type="slidenum">
              <a:rPr lang="en-US" smtClean="0"/>
              <a:t>‹#›</a:t>
            </a:fld>
            <a:endParaRPr lang="en-US"/>
          </a:p>
        </p:txBody>
      </p:sp>
    </p:spTree>
    <p:extLst>
      <p:ext uri="{BB962C8B-B14F-4D97-AF65-F5344CB8AC3E}">
        <p14:creationId xmlns:p14="http://schemas.microsoft.com/office/powerpoint/2010/main" val="297226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878CB3-5712-47DE-80DE-E797A338D28B}"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36627-2C4A-4483-960C-3063021B75B5}" type="slidenum">
              <a:rPr lang="en-US" smtClean="0"/>
              <a:t>‹#›</a:t>
            </a:fld>
            <a:endParaRPr lang="en-US"/>
          </a:p>
        </p:txBody>
      </p:sp>
    </p:spTree>
    <p:extLst>
      <p:ext uri="{BB962C8B-B14F-4D97-AF65-F5344CB8AC3E}">
        <p14:creationId xmlns:p14="http://schemas.microsoft.com/office/powerpoint/2010/main" val="38352017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rtl="1" fontAlgn="base">
              <a:spcBef>
                <a:spcPct val="0"/>
              </a:spcBef>
              <a:spcAft>
                <a:spcPct val="0"/>
              </a:spcAft>
            </a:pPr>
            <a:endParaRPr lang="en-US" sz="1800">
              <a:solidFill>
                <a:prstClr val="white"/>
              </a:solidFill>
            </a:endParaRPr>
          </a:p>
        </p:txBody>
      </p:sp>
      <p:sp>
        <p:nvSpPr>
          <p:cNvPr id="13" name="Rounded Rectangle 12"/>
          <p:cNvSpPr/>
          <p:nvPr/>
        </p:nvSpPr>
        <p:spPr>
          <a:xfrm>
            <a:off x="87084" y="69756"/>
            <a:ext cx="12017829" cy="6692201"/>
          </a:xfrm>
          <a:prstGeom prst="roundRect">
            <a:avLst>
              <a:gd name="adj" fmla="val 4929"/>
            </a:avLst>
          </a:prstGeom>
          <a:solidFill>
            <a:schemeClr val="bg1"/>
          </a:solidFill>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b="1" i="1">
                <a:solidFill>
                  <a:srgbClr val="00B050"/>
                </a:solidFill>
                <a:cs typeface="B Zar" panose="00000400000000000000" pitchFamily="2" charset="-78"/>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sp>
        <p:nvSpPr>
          <p:cNvPr id="28" name="Date Placeholder 27"/>
          <p:cNvSpPr>
            <a:spLocks noGrp="1"/>
          </p:cNvSpPr>
          <p:nvPr>
            <p:ph type="dt" sz="half" idx="10"/>
          </p:nvPr>
        </p:nvSpPr>
        <p:spPr/>
        <p:txBody>
          <a:bodyPr/>
          <a:lstStyle/>
          <a:p>
            <a:pPr>
              <a:defRPr/>
            </a:pPr>
            <a:fld id="{9D86F6F4-6174-4117-83EC-498B9A374478}" type="datetime8">
              <a:rPr lang="fa-IR" altLang="en-US" smtClean="0">
                <a:solidFill>
                  <a:srgbClr val="696464"/>
                </a:solidFill>
              </a:rPr>
              <a:pPr>
                <a:defRPr/>
              </a:pPr>
              <a:t>14 مه 19</a:t>
            </a:fld>
            <a:endParaRPr lang="en-US" altLang="en-US">
              <a:solidFill>
                <a:srgbClr val="696464"/>
              </a:solidFill>
            </a:endParaRPr>
          </a:p>
        </p:txBody>
      </p:sp>
      <p:sp>
        <p:nvSpPr>
          <p:cNvPr id="17" name="Footer Placeholder 16"/>
          <p:cNvSpPr>
            <a:spLocks noGrp="1"/>
          </p:cNvSpPr>
          <p:nvPr>
            <p:ph type="ftr" sz="quarter" idx="11"/>
          </p:nvPr>
        </p:nvSpPr>
        <p:spPr/>
        <p:txBody>
          <a:bodyPr/>
          <a:lstStyle/>
          <a:p>
            <a:pPr>
              <a:defRPr/>
            </a:pPr>
            <a:endParaRPr lang="en-US" altLang="en-US">
              <a:solidFill>
                <a:srgbClr val="696464"/>
              </a:solidFill>
            </a:endParaRPr>
          </a:p>
        </p:txBody>
      </p:sp>
      <p:sp>
        <p:nvSpPr>
          <p:cNvPr id="8" name="Title 7"/>
          <p:cNvSpPr>
            <a:spLocks noGrp="1"/>
          </p:cNvSpPr>
          <p:nvPr>
            <p:ph type="ctrTitle"/>
          </p:nvPr>
        </p:nvSpPr>
        <p:spPr>
          <a:xfrm>
            <a:off x="609600" y="1505931"/>
            <a:ext cx="10972800" cy="1470025"/>
          </a:xfrm>
        </p:spPr>
        <p:txBody>
          <a:bodyPr anchor="ctr"/>
          <a:lstStyle>
            <a:lvl1pPr algn="ctr">
              <a:defRPr lang="en-US" b="1" i="1" dirty="0">
                <a:solidFill>
                  <a:srgbClr val="FF0000"/>
                </a:solidFill>
                <a:effectLst>
                  <a:outerShdw blurRad="38100" dist="38100" dir="2700000" algn="tl">
                    <a:srgbClr val="000000">
                      <a:alpha val="43137"/>
                    </a:srgbClr>
                  </a:outerShdw>
                </a:effectLst>
                <a:cs typeface="B Jadid" panose="00000700000000000000" pitchFamily="2" charset="-78"/>
              </a:defRPr>
            </a:lvl1pPr>
          </a:lstStyle>
          <a:p>
            <a:r>
              <a:rPr kumimoji="0" lang="en-US" dirty="0" smtClean="0"/>
              <a:t>Click</a:t>
            </a:r>
            <a:endParaRPr kumimoji="0" lang="en-US" dirty="0"/>
          </a:p>
        </p:txBody>
      </p:sp>
    </p:spTree>
    <p:extLst>
      <p:ext uri="{BB962C8B-B14F-4D97-AF65-F5344CB8AC3E}">
        <p14:creationId xmlns:p14="http://schemas.microsoft.com/office/powerpoint/2010/main" val="269719156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51492" y="174625"/>
            <a:ext cx="9804400" cy="622300"/>
          </a:xfrm>
        </p:spPr>
        <p:txBody>
          <a:bodyPr>
            <a:normAutofit/>
          </a:bodyPr>
          <a:lstStyle>
            <a:lvl1pPr algn="ctr">
              <a:defRPr sz="2800">
                <a:cs typeface="B Titr" panose="00000700000000000000" pitchFamily="2" charset="-78"/>
              </a:defRPr>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a:xfrm>
            <a:off x="10185400" y="6191250"/>
            <a:ext cx="1346200" cy="476250"/>
          </a:xfrm>
        </p:spPr>
        <p:txBody>
          <a:bodyPr/>
          <a:lstStyle/>
          <a:p>
            <a:pPr>
              <a:defRPr/>
            </a:pPr>
            <a:fld id="{A3600D74-71FD-483A-A3F8-3AE19921EA92}" type="datetime8">
              <a:rPr lang="fa-IR" smtClean="0">
                <a:solidFill>
                  <a:srgbClr val="696464"/>
                </a:solidFill>
              </a:rPr>
              <a:pPr>
                <a:defRPr/>
              </a:pPr>
              <a:t>14 مه 19</a:t>
            </a:fld>
            <a:endParaRPr lang="fa-IR" dirty="0">
              <a:solidFill>
                <a:srgbClr val="696464"/>
              </a:solidFill>
            </a:endParaRPr>
          </a:p>
        </p:txBody>
      </p:sp>
      <p:sp>
        <p:nvSpPr>
          <p:cNvPr id="5" name="Footer Placeholder 4"/>
          <p:cNvSpPr>
            <a:spLocks noGrp="1"/>
          </p:cNvSpPr>
          <p:nvPr>
            <p:ph type="ftr" sz="quarter" idx="11"/>
          </p:nvPr>
        </p:nvSpPr>
        <p:spPr>
          <a:xfrm>
            <a:off x="3439583" y="6200775"/>
            <a:ext cx="5283200" cy="457200"/>
          </a:xfrm>
        </p:spPr>
        <p:txBody>
          <a:bodyPr/>
          <a:lstStyle/>
          <a:p>
            <a:pPr>
              <a:defRPr/>
            </a:pPr>
            <a:endParaRPr lang="fa-IR" dirty="0">
              <a:solidFill>
                <a:srgbClr val="696464"/>
              </a:solidFill>
            </a:endParaRPr>
          </a:p>
        </p:txBody>
      </p:sp>
      <p:sp>
        <p:nvSpPr>
          <p:cNvPr id="8" name="Content Placeholder 7"/>
          <p:cNvSpPr>
            <a:spLocks noGrp="1"/>
          </p:cNvSpPr>
          <p:nvPr>
            <p:ph sz="quarter" idx="1"/>
          </p:nvPr>
        </p:nvSpPr>
        <p:spPr>
          <a:xfrm>
            <a:off x="1041084" y="1030122"/>
            <a:ext cx="10363200" cy="5065878"/>
          </a:xfrm>
        </p:spPr>
        <p:txBody>
          <a:bodyPr vert="horz">
            <a:normAutofit/>
          </a:bodyPr>
          <a:lstStyle>
            <a:lvl1pPr>
              <a:defRPr sz="2000" b="1">
                <a:cs typeface="B Nazanin" panose="00000400000000000000" pitchFamily="2" charset="-78"/>
              </a:defRPr>
            </a:lvl1pPr>
            <a:lvl2pPr>
              <a:defRPr sz="2000" b="1">
                <a:cs typeface="B Nazanin" panose="00000400000000000000" pitchFamily="2" charset="-78"/>
              </a:defRPr>
            </a:lvl2pPr>
            <a:lvl3pPr>
              <a:defRPr sz="2000" b="1">
                <a:cs typeface="B Nazanin" panose="00000400000000000000" pitchFamily="2" charset="-78"/>
              </a:defRPr>
            </a:lvl3pPr>
            <a:lvl4pPr>
              <a:defRPr sz="2000" b="1">
                <a:cs typeface="B Nazanin" panose="00000400000000000000" pitchFamily="2" charset="-78"/>
              </a:defRPr>
            </a:lvl4pPr>
            <a:lvl5pPr>
              <a:defRPr sz="2000" b="1">
                <a:cs typeface="B Nazanin" panose="00000400000000000000" pitchFamily="2" charset="-78"/>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pic>
        <p:nvPicPr>
          <p:cNvPr id="7" name="Picture 16" descr="logo final moavenat copy.tif"/>
          <p:cNvPicPr>
            <a:picLocks noChangeAspect="1"/>
          </p:cNvPicPr>
          <p:nvPr userDrawn="1"/>
        </p:nvPicPr>
        <p:blipFill>
          <a:blip r:embed="rId2">
            <a:lum bright="70000" contrast="-70000"/>
          </a:blip>
          <a:srcRect t="11737" b="26376"/>
          <a:stretch>
            <a:fillRect/>
          </a:stretch>
        </p:blipFill>
        <p:spPr bwMode="auto">
          <a:xfrm>
            <a:off x="180010" y="5229069"/>
            <a:ext cx="2078380" cy="1378106"/>
          </a:xfrm>
          <a:prstGeom prst="rect">
            <a:avLst/>
          </a:prstGeom>
          <a:noFill/>
          <a:ln w="9525">
            <a:noFill/>
            <a:miter lim="800000"/>
            <a:headEnd/>
            <a:tailEnd/>
          </a:ln>
        </p:spPr>
      </p:pic>
      <p:cxnSp>
        <p:nvCxnSpPr>
          <p:cNvPr id="9" name="Straight Connector 8"/>
          <p:cNvCxnSpPr/>
          <p:nvPr userDrawn="1"/>
        </p:nvCxnSpPr>
        <p:spPr>
          <a:xfrm>
            <a:off x="626673" y="928851"/>
            <a:ext cx="11268222" cy="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56825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rtl="1" fontAlgn="base">
              <a:spcBef>
                <a:spcPct val="0"/>
              </a:spcBef>
              <a:spcAft>
                <a:spcPct val="0"/>
              </a:spcAft>
            </a:pPr>
            <a:endParaRPr lang="en-US" sz="1800">
              <a:solidFill>
                <a:prstClr val="white"/>
              </a:solidFill>
            </a:endParaRPr>
          </a:p>
        </p:txBody>
      </p:sp>
      <p:sp useBgFill="1">
        <p:nvSpPr>
          <p:cNvPr id="10" name="Rounded Rectangle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168A57EF-BE21-4E19-877E-6EE9A6F2A0AF}" type="datetime8">
              <a:rPr lang="fa-IR" altLang="en-US" smtClean="0">
                <a:solidFill>
                  <a:srgbClr val="696464"/>
                </a:solidFill>
              </a:rPr>
              <a:pPr>
                <a:defRPr/>
              </a:pPr>
              <a:t>14 مه 19</a:t>
            </a:fld>
            <a:endParaRPr lang="en-US" altLang="en-US">
              <a:solidFill>
                <a:srgbClr val="696464"/>
              </a:solidFill>
            </a:endParaRPr>
          </a:p>
        </p:txBody>
      </p:sp>
      <p:sp>
        <p:nvSpPr>
          <p:cNvPr id="5" name="Footer Placeholder 4"/>
          <p:cNvSpPr>
            <a:spLocks noGrp="1"/>
          </p:cNvSpPr>
          <p:nvPr>
            <p:ph type="ftr" sz="quarter" idx="11"/>
          </p:nvPr>
        </p:nvSpPr>
        <p:spPr>
          <a:xfrm>
            <a:off x="1066800" y="6172200"/>
            <a:ext cx="5334000" cy="457200"/>
          </a:xfrm>
        </p:spPr>
        <p:txBody>
          <a:bodyPr/>
          <a:lstStyle/>
          <a:p>
            <a:pPr>
              <a:defRPr/>
            </a:pPr>
            <a:endParaRPr lang="en-US" altLang="en-US">
              <a:solidFill>
                <a:srgbClr val="696464"/>
              </a:solidFill>
            </a:endParaRPr>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p:nvSpPr>
          <p:cNvPr id="6" name="Slide Number Placeholder 5"/>
          <p:cNvSpPr>
            <a:spLocks noGrp="1"/>
          </p:cNvSpPr>
          <p:nvPr>
            <p:ph type="sldNum" sz="quarter" idx="12"/>
          </p:nvPr>
        </p:nvSpPr>
        <p:spPr>
          <a:xfrm>
            <a:off x="195072" y="6208776"/>
            <a:ext cx="609600" cy="457200"/>
          </a:xfrm>
        </p:spPr>
        <p:txBody>
          <a:bodyPr/>
          <a:lstStyle/>
          <a:p>
            <a:pPr>
              <a:defRPr/>
            </a:pPr>
            <a:fld id="{A3A53A18-F9BE-425A-A3AD-3FC48886AD45}" type="slidenum">
              <a:rPr lang="ar-SA" altLang="en-US" smtClean="0"/>
              <a:pPr>
                <a:defRPr/>
              </a:pPr>
              <a:t>‹#›</a:t>
            </a:fld>
            <a:endParaRPr lang="en-US" altLang="en-US"/>
          </a:p>
        </p:txBody>
      </p:sp>
    </p:spTree>
    <p:extLst>
      <p:ext uri="{BB962C8B-B14F-4D97-AF65-F5344CB8AC3E}">
        <p14:creationId xmlns:p14="http://schemas.microsoft.com/office/powerpoint/2010/main" val="531136906"/>
      </p:ext>
    </p:extLst>
  </p:cSld>
  <p:clrMapOvr>
    <a:overrideClrMapping bg1="lt1" tx1="dk1" bg2="lt2" tx2="dk2" accent1="accent1" accent2="accent2" accent3="accent3" accent4="accent4" accent5="accent5" accent6="accent6" hlink="hlink" folHlink="folHlink"/>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168A57EF-BE21-4E19-877E-6EE9A6F2A0AF}" type="datetime8">
              <a:rPr lang="fa-IR" altLang="en-US" smtClean="0">
                <a:solidFill>
                  <a:srgbClr val="696464"/>
                </a:solidFill>
              </a:rPr>
              <a:pPr>
                <a:defRPr/>
              </a:pPr>
              <a:t>14 مه 19</a:t>
            </a:fld>
            <a:endParaRPr lang="en-US" altLang="en-US">
              <a:solidFill>
                <a:srgbClr val="696464"/>
              </a:solidFill>
            </a:endParaRPr>
          </a:p>
        </p:txBody>
      </p:sp>
      <p:sp>
        <p:nvSpPr>
          <p:cNvPr id="6" name="Footer Placeholder 5"/>
          <p:cNvSpPr>
            <a:spLocks noGrp="1"/>
          </p:cNvSpPr>
          <p:nvPr>
            <p:ph type="ftr" sz="quarter" idx="11"/>
          </p:nvPr>
        </p:nvSpPr>
        <p:spPr/>
        <p:txBody>
          <a:bodyPr/>
          <a:lstStyle/>
          <a:p>
            <a:pPr>
              <a:defRPr/>
            </a:pPr>
            <a:endParaRPr lang="en-US" altLang="en-US">
              <a:solidFill>
                <a:srgbClr val="696464"/>
              </a:solidFill>
            </a:endParaRPr>
          </a:p>
        </p:txBody>
      </p:sp>
      <p:sp>
        <p:nvSpPr>
          <p:cNvPr id="7" name="Slide Number Placeholder 6"/>
          <p:cNvSpPr>
            <a:spLocks noGrp="1"/>
          </p:cNvSpPr>
          <p:nvPr>
            <p:ph type="sldNum" sz="quarter" idx="12"/>
          </p:nvPr>
        </p:nvSpPr>
        <p:spPr/>
        <p:txBody>
          <a:bodyPr/>
          <a:lstStyle/>
          <a:p>
            <a:pPr>
              <a:defRPr/>
            </a:pPr>
            <a:fld id="{A3A53A18-F9BE-425A-A3AD-3FC48886AD45}" type="slidenum">
              <a:rPr lang="ar-SA" altLang="en-US" smtClean="0"/>
              <a:pPr>
                <a:defRPr/>
              </a:pPr>
              <a:t>‹#›</a:t>
            </a:fld>
            <a:endParaRPr lang="en-US" altLang="en-US"/>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303772875"/>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fld id="{168A57EF-BE21-4E19-877E-6EE9A6F2A0AF}" type="datetime8">
              <a:rPr lang="fa-IR" altLang="en-US" smtClean="0">
                <a:solidFill>
                  <a:srgbClr val="696464"/>
                </a:solidFill>
              </a:rPr>
              <a:pPr>
                <a:defRPr/>
              </a:pPr>
              <a:t>14 مه 19</a:t>
            </a:fld>
            <a:endParaRPr lang="en-US" altLang="en-US">
              <a:solidFill>
                <a:srgbClr val="696464"/>
              </a:solidFill>
            </a:endParaRPr>
          </a:p>
        </p:txBody>
      </p:sp>
      <p:sp>
        <p:nvSpPr>
          <p:cNvPr id="8" name="Footer Placeholder 7"/>
          <p:cNvSpPr>
            <a:spLocks noGrp="1"/>
          </p:cNvSpPr>
          <p:nvPr>
            <p:ph type="ftr" sz="quarter" idx="11"/>
          </p:nvPr>
        </p:nvSpPr>
        <p:spPr/>
        <p:txBody>
          <a:bodyPr/>
          <a:lstStyle/>
          <a:p>
            <a:pPr>
              <a:defRPr/>
            </a:pPr>
            <a:endParaRPr lang="en-US" altLang="en-US">
              <a:solidFill>
                <a:srgbClr val="696464"/>
              </a:solidFill>
            </a:endParaRPr>
          </a:p>
        </p:txBody>
      </p:sp>
      <p:sp>
        <p:nvSpPr>
          <p:cNvPr id="9" name="Slide Number Placeholder 8"/>
          <p:cNvSpPr>
            <a:spLocks noGrp="1"/>
          </p:cNvSpPr>
          <p:nvPr>
            <p:ph type="sldNum" sz="quarter" idx="12"/>
          </p:nvPr>
        </p:nvSpPr>
        <p:spPr/>
        <p:txBody>
          <a:bodyPr/>
          <a:lstStyle/>
          <a:p>
            <a:pPr>
              <a:defRPr/>
            </a:pPr>
            <a:fld id="{A3A53A18-F9BE-425A-A3AD-3FC48886AD45}" type="slidenum">
              <a:rPr lang="ar-SA" altLang="en-US" smtClean="0"/>
              <a:pPr>
                <a:defRPr/>
              </a:pPr>
              <a:t>‹#›</a:t>
            </a:fld>
            <a:endParaRPr lang="en-US" altLang="en-US"/>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716514494"/>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168A57EF-BE21-4E19-877E-6EE9A6F2A0AF}" type="datetime8">
              <a:rPr lang="fa-IR" altLang="en-US" smtClean="0">
                <a:solidFill>
                  <a:srgbClr val="696464"/>
                </a:solidFill>
              </a:rPr>
              <a:pPr>
                <a:defRPr/>
              </a:pPr>
              <a:t>14 مه 19</a:t>
            </a:fld>
            <a:endParaRPr lang="en-US" altLang="en-US">
              <a:solidFill>
                <a:srgbClr val="696464"/>
              </a:solidFill>
            </a:endParaRPr>
          </a:p>
        </p:txBody>
      </p:sp>
      <p:sp>
        <p:nvSpPr>
          <p:cNvPr id="4" name="Footer Placeholder 3"/>
          <p:cNvSpPr>
            <a:spLocks noGrp="1"/>
          </p:cNvSpPr>
          <p:nvPr>
            <p:ph type="ftr" sz="quarter" idx="11"/>
          </p:nvPr>
        </p:nvSpPr>
        <p:spPr/>
        <p:txBody>
          <a:bodyPr/>
          <a:lstStyle/>
          <a:p>
            <a:pPr>
              <a:defRPr/>
            </a:pPr>
            <a:endParaRPr lang="en-US" altLang="en-US">
              <a:solidFill>
                <a:srgbClr val="696464"/>
              </a:solidFill>
            </a:endParaRPr>
          </a:p>
        </p:txBody>
      </p:sp>
      <p:sp>
        <p:nvSpPr>
          <p:cNvPr id="5" name="Slide Number Placeholder 4"/>
          <p:cNvSpPr>
            <a:spLocks noGrp="1"/>
          </p:cNvSpPr>
          <p:nvPr>
            <p:ph type="sldNum" sz="quarter" idx="12"/>
          </p:nvPr>
        </p:nvSpPr>
        <p:spPr/>
        <p:txBody>
          <a:bodyPr/>
          <a:lstStyle/>
          <a:p>
            <a:pPr>
              <a:defRPr/>
            </a:pPr>
            <a:fld id="{A3A53A18-F9BE-425A-A3AD-3FC48886AD45}" type="slidenum">
              <a:rPr lang="ar-SA" altLang="en-US" smtClean="0"/>
              <a:pPr>
                <a:defRPr/>
              </a:pPr>
              <a:t>‹#›</a:t>
            </a:fld>
            <a:endParaRPr lang="en-US" altLang="en-US"/>
          </a:p>
        </p:txBody>
      </p:sp>
    </p:spTree>
    <p:extLst>
      <p:ext uri="{BB962C8B-B14F-4D97-AF65-F5344CB8AC3E}">
        <p14:creationId xmlns:p14="http://schemas.microsoft.com/office/powerpoint/2010/main" val="2339561021"/>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68A57EF-BE21-4E19-877E-6EE9A6F2A0AF}" type="datetime8">
              <a:rPr lang="fa-IR" altLang="en-US" smtClean="0">
                <a:solidFill>
                  <a:srgbClr val="696464"/>
                </a:solidFill>
              </a:rPr>
              <a:pPr>
                <a:defRPr/>
              </a:pPr>
              <a:t>14 مه 19</a:t>
            </a:fld>
            <a:endParaRPr lang="en-US" altLang="en-US">
              <a:solidFill>
                <a:srgbClr val="696464"/>
              </a:solidFill>
            </a:endParaRPr>
          </a:p>
        </p:txBody>
      </p:sp>
      <p:sp>
        <p:nvSpPr>
          <p:cNvPr id="3" name="Footer Placeholder 2"/>
          <p:cNvSpPr>
            <a:spLocks noGrp="1"/>
          </p:cNvSpPr>
          <p:nvPr>
            <p:ph type="ftr" sz="quarter" idx="11"/>
          </p:nvPr>
        </p:nvSpPr>
        <p:spPr/>
        <p:txBody>
          <a:bodyPr/>
          <a:lstStyle/>
          <a:p>
            <a:pPr>
              <a:defRPr/>
            </a:pPr>
            <a:endParaRPr lang="en-US" altLang="en-US">
              <a:solidFill>
                <a:srgbClr val="696464"/>
              </a:solidFill>
            </a:endParaRPr>
          </a:p>
        </p:txBody>
      </p:sp>
      <p:sp>
        <p:nvSpPr>
          <p:cNvPr id="4" name="Slide Number Placeholder 3"/>
          <p:cNvSpPr>
            <a:spLocks noGrp="1"/>
          </p:cNvSpPr>
          <p:nvPr>
            <p:ph type="sldNum" sz="quarter" idx="12"/>
          </p:nvPr>
        </p:nvSpPr>
        <p:spPr/>
        <p:txBody>
          <a:bodyPr/>
          <a:lstStyle/>
          <a:p>
            <a:pPr>
              <a:defRPr/>
            </a:pPr>
            <a:fld id="{A3A53A18-F9BE-425A-A3AD-3FC48886AD45}" type="slidenum">
              <a:rPr lang="ar-SA" altLang="en-US" smtClean="0"/>
              <a:pPr>
                <a:defRPr/>
              </a:pPr>
              <a:t>‹#›</a:t>
            </a:fld>
            <a:endParaRPr lang="en-US" altLang="en-US"/>
          </a:p>
        </p:txBody>
      </p:sp>
    </p:spTree>
    <p:extLst>
      <p:ext uri="{BB962C8B-B14F-4D97-AF65-F5344CB8AC3E}">
        <p14:creationId xmlns:p14="http://schemas.microsoft.com/office/powerpoint/2010/main" val="3881410442"/>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168A57EF-BE21-4E19-877E-6EE9A6F2A0AF}" type="datetime8">
              <a:rPr lang="fa-IR" altLang="en-US" smtClean="0">
                <a:solidFill>
                  <a:srgbClr val="696464"/>
                </a:solidFill>
              </a:rPr>
              <a:pPr>
                <a:defRPr/>
              </a:pPr>
              <a:t>14 مه 19</a:t>
            </a:fld>
            <a:endParaRPr lang="en-US" altLang="en-US">
              <a:solidFill>
                <a:srgbClr val="696464"/>
              </a:solidFill>
            </a:endParaRPr>
          </a:p>
        </p:txBody>
      </p:sp>
      <p:sp>
        <p:nvSpPr>
          <p:cNvPr id="6" name="Footer Placeholder 5"/>
          <p:cNvSpPr>
            <a:spLocks noGrp="1"/>
          </p:cNvSpPr>
          <p:nvPr>
            <p:ph type="ftr" sz="quarter" idx="11"/>
          </p:nvPr>
        </p:nvSpPr>
        <p:spPr/>
        <p:txBody>
          <a:bodyPr/>
          <a:lstStyle/>
          <a:p>
            <a:pPr>
              <a:defRPr/>
            </a:pPr>
            <a:endParaRPr lang="en-US" altLang="en-US">
              <a:solidFill>
                <a:srgbClr val="696464"/>
              </a:solidFill>
            </a:endParaRPr>
          </a:p>
        </p:txBody>
      </p:sp>
      <p:sp>
        <p:nvSpPr>
          <p:cNvPr id="7" name="Slide Number Placeholder 6"/>
          <p:cNvSpPr>
            <a:spLocks noGrp="1"/>
          </p:cNvSpPr>
          <p:nvPr>
            <p:ph type="sldNum" sz="quarter" idx="12"/>
          </p:nvPr>
        </p:nvSpPr>
        <p:spPr/>
        <p:txBody>
          <a:bodyPr/>
          <a:lstStyle/>
          <a:p>
            <a:pPr>
              <a:defRPr/>
            </a:pPr>
            <a:fld id="{A3A53A18-F9BE-425A-A3AD-3FC48886AD45}" type="slidenum">
              <a:rPr lang="ar-SA" altLang="en-US" smtClean="0"/>
              <a:pPr>
                <a:defRPr/>
              </a:pPr>
              <a:t>‹#›</a:t>
            </a:fld>
            <a:endParaRPr lang="en-US" altLang="en-US"/>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43562875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878CB3-5712-47DE-80DE-E797A338D28B}"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36627-2C4A-4483-960C-3063021B75B5}" type="slidenum">
              <a:rPr lang="en-US" smtClean="0"/>
              <a:t>‹#›</a:t>
            </a:fld>
            <a:endParaRPr lang="en-US"/>
          </a:p>
        </p:txBody>
      </p:sp>
    </p:spTree>
    <p:extLst>
      <p:ext uri="{BB962C8B-B14F-4D97-AF65-F5344CB8AC3E}">
        <p14:creationId xmlns:p14="http://schemas.microsoft.com/office/powerpoint/2010/main" val="5952695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168A57EF-BE21-4E19-877E-6EE9A6F2A0AF}" type="datetime8">
              <a:rPr lang="fa-IR" altLang="en-US" smtClean="0">
                <a:solidFill>
                  <a:srgbClr val="696464"/>
                </a:solidFill>
              </a:rPr>
              <a:pPr>
                <a:defRPr/>
              </a:pPr>
              <a:t>14 مه 19</a:t>
            </a:fld>
            <a:endParaRPr lang="en-US" altLang="en-US">
              <a:solidFill>
                <a:srgbClr val="696464"/>
              </a:solidFill>
            </a:endParaRPr>
          </a:p>
        </p:txBody>
      </p:sp>
      <p:sp>
        <p:nvSpPr>
          <p:cNvPr id="6" name="Footer Placeholder 5"/>
          <p:cNvSpPr>
            <a:spLocks noGrp="1"/>
          </p:cNvSpPr>
          <p:nvPr>
            <p:ph type="ftr" sz="quarter" idx="11"/>
          </p:nvPr>
        </p:nvSpPr>
        <p:spPr>
          <a:xfrm>
            <a:off x="1219200" y="6172200"/>
            <a:ext cx="5181600" cy="457200"/>
          </a:xfrm>
        </p:spPr>
        <p:txBody>
          <a:bodyPr/>
          <a:lstStyle/>
          <a:p>
            <a:pPr>
              <a:defRPr/>
            </a:pPr>
            <a:endParaRPr lang="en-US" altLang="en-US">
              <a:solidFill>
                <a:srgbClr val="696464"/>
              </a:solidFill>
            </a:endParaRPr>
          </a:p>
        </p:txBody>
      </p:sp>
      <p:sp>
        <p:nvSpPr>
          <p:cNvPr id="7" name="Slide Number Placeholder 6"/>
          <p:cNvSpPr>
            <a:spLocks noGrp="1"/>
          </p:cNvSpPr>
          <p:nvPr>
            <p:ph type="sldNum" sz="quarter" idx="12"/>
          </p:nvPr>
        </p:nvSpPr>
        <p:spPr>
          <a:xfrm>
            <a:off x="195072" y="6208776"/>
            <a:ext cx="609600" cy="457200"/>
          </a:xfrm>
        </p:spPr>
        <p:txBody>
          <a:bodyPr/>
          <a:lstStyle/>
          <a:p>
            <a:pPr>
              <a:defRPr/>
            </a:pPr>
            <a:fld id="{A3A53A18-F9BE-425A-A3AD-3FC48886AD45}" type="slidenum">
              <a:rPr lang="ar-SA" altLang="en-US" smtClean="0"/>
              <a:pPr>
                <a:defRPr/>
              </a:pPr>
              <a:t>‹#›</a:t>
            </a:fld>
            <a:endParaRPr lang="en-US" altLang="en-US"/>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extLst>
      <p:ext uri="{BB962C8B-B14F-4D97-AF65-F5344CB8AC3E}">
        <p14:creationId xmlns:p14="http://schemas.microsoft.com/office/powerpoint/2010/main" val="1595069725"/>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68A57EF-BE21-4E19-877E-6EE9A6F2A0AF}" type="datetime8">
              <a:rPr lang="fa-IR" altLang="en-US" smtClean="0">
                <a:solidFill>
                  <a:srgbClr val="696464"/>
                </a:solidFill>
              </a:rPr>
              <a:pPr>
                <a:defRPr/>
              </a:pPr>
              <a:t>14 مه 19</a:t>
            </a:fld>
            <a:endParaRPr lang="en-US" altLang="en-US">
              <a:solidFill>
                <a:srgbClr val="696464"/>
              </a:solidFill>
            </a:endParaRPr>
          </a:p>
        </p:txBody>
      </p:sp>
      <p:sp>
        <p:nvSpPr>
          <p:cNvPr id="5" name="Footer Placeholder 4"/>
          <p:cNvSpPr>
            <a:spLocks noGrp="1"/>
          </p:cNvSpPr>
          <p:nvPr>
            <p:ph type="ftr" sz="quarter" idx="11"/>
          </p:nvPr>
        </p:nvSpPr>
        <p:spPr/>
        <p:txBody>
          <a:bodyPr/>
          <a:lstStyle/>
          <a:p>
            <a:pPr>
              <a:defRPr/>
            </a:pPr>
            <a:endParaRPr lang="en-US" altLang="en-US">
              <a:solidFill>
                <a:srgbClr val="696464"/>
              </a:solidFill>
            </a:endParaRPr>
          </a:p>
        </p:txBody>
      </p:sp>
      <p:sp>
        <p:nvSpPr>
          <p:cNvPr id="6" name="Slide Number Placeholder 5"/>
          <p:cNvSpPr>
            <a:spLocks noGrp="1"/>
          </p:cNvSpPr>
          <p:nvPr>
            <p:ph type="sldNum" sz="quarter" idx="12"/>
          </p:nvPr>
        </p:nvSpPr>
        <p:spPr/>
        <p:txBody>
          <a:bodyPr/>
          <a:lstStyle/>
          <a:p>
            <a:pPr>
              <a:defRPr/>
            </a:pPr>
            <a:fld id="{A3A53A18-F9BE-425A-A3AD-3FC48886AD45}" type="slidenum">
              <a:rPr lang="ar-SA" altLang="en-US" smtClean="0"/>
              <a:pPr>
                <a:defRPr/>
              </a:pPr>
              <a:t>‹#›</a:t>
            </a:fld>
            <a:endParaRPr lang="en-US" altLang="en-US"/>
          </a:p>
        </p:txBody>
      </p:sp>
    </p:spTree>
    <p:extLst>
      <p:ext uri="{BB962C8B-B14F-4D97-AF65-F5344CB8AC3E}">
        <p14:creationId xmlns:p14="http://schemas.microsoft.com/office/powerpoint/2010/main" val="3720902851"/>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68A57EF-BE21-4E19-877E-6EE9A6F2A0AF}" type="datetime8">
              <a:rPr lang="fa-IR" altLang="en-US" smtClean="0">
                <a:solidFill>
                  <a:srgbClr val="696464"/>
                </a:solidFill>
              </a:rPr>
              <a:pPr>
                <a:defRPr/>
              </a:pPr>
              <a:t>14 مه 19</a:t>
            </a:fld>
            <a:endParaRPr lang="en-US" altLang="en-US">
              <a:solidFill>
                <a:srgbClr val="696464"/>
              </a:solidFill>
            </a:endParaRPr>
          </a:p>
        </p:txBody>
      </p:sp>
      <p:sp>
        <p:nvSpPr>
          <p:cNvPr id="5" name="Footer Placeholder 4"/>
          <p:cNvSpPr>
            <a:spLocks noGrp="1"/>
          </p:cNvSpPr>
          <p:nvPr>
            <p:ph type="ftr" sz="quarter" idx="11"/>
          </p:nvPr>
        </p:nvSpPr>
        <p:spPr/>
        <p:txBody>
          <a:bodyPr/>
          <a:lstStyle/>
          <a:p>
            <a:pPr>
              <a:defRPr/>
            </a:pPr>
            <a:endParaRPr lang="en-US" altLang="en-US">
              <a:solidFill>
                <a:srgbClr val="696464"/>
              </a:solidFill>
            </a:endParaRPr>
          </a:p>
        </p:txBody>
      </p:sp>
      <p:sp>
        <p:nvSpPr>
          <p:cNvPr id="6" name="Slide Number Placeholder 5"/>
          <p:cNvSpPr>
            <a:spLocks noGrp="1"/>
          </p:cNvSpPr>
          <p:nvPr>
            <p:ph type="sldNum" sz="quarter" idx="12"/>
          </p:nvPr>
        </p:nvSpPr>
        <p:spPr/>
        <p:txBody>
          <a:bodyPr/>
          <a:lstStyle/>
          <a:p>
            <a:pPr>
              <a:defRPr/>
            </a:pPr>
            <a:fld id="{A3A53A18-F9BE-425A-A3AD-3FC48886AD45}" type="slidenum">
              <a:rPr lang="ar-SA" altLang="en-US" smtClean="0"/>
              <a:pPr>
                <a:defRPr/>
              </a:pPr>
              <a:t>‹#›</a:t>
            </a:fld>
            <a:endParaRPr lang="en-US" altLang="en-US"/>
          </a:p>
        </p:txBody>
      </p:sp>
    </p:spTree>
    <p:extLst>
      <p:ext uri="{BB962C8B-B14F-4D97-AF65-F5344CB8AC3E}">
        <p14:creationId xmlns:p14="http://schemas.microsoft.com/office/powerpoint/2010/main" val="2269578981"/>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878CB3-5712-47DE-80DE-E797A338D28B}"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36627-2C4A-4483-960C-3063021B75B5}" type="slidenum">
              <a:rPr lang="en-US" smtClean="0"/>
              <a:t>‹#›</a:t>
            </a:fld>
            <a:endParaRPr lang="en-US"/>
          </a:p>
        </p:txBody>
      </p:sp>
    </p:spTree>
    <p:extLst>
      <p:ext uri="{BB962C8B-B14F-4D97-AF65-F5344CB8AC3E}">
        <p14:creationId xmlns:p14="http://schemas.microsoft.com/office/powerpoint/2010/main" val="3330042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878CB3-5712-47DE-80DE-E797A338D28B}" type="datetimeFigureOut">
              <a:rPr lang="en-US" smtClean="0"/>
              <a:t>5/14/2019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A36627-2C4A-4483-960C-3063021B75B5}" type="slidenum">
              <a:rPr lang="en-US" smtClean="0"/>
              <a:t>‹#›</a:t>
            </a:fld>
            <a:endParaRPr lang="en-US"/>
          </a:p>
        </p:txBody>
      </p:sp>
    </p:spTree>
    <p:extLst>
      <p:ext uri="{BB962C8B-B14F-4D97-AF65-F5344CB8AC3E}">
        <p14:creationId xmlns:p14="http://schemas.microsoft.com/office/powerpoint/2010/main" val="2822017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878CB3-5712-47DE-80DE-E797A338D28B}" type="datetimeFigureOut">
              <a:rPr lang="en-US" smtClean="0"/>
              <a:t>5/14/2019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A36627-2C4A-4483-960C-3063021B75B5}" type="slidenum">
              <a:rPr lang="en-US" smtClean="0"/>
              <a:t>‹#›</a:t>
            </a:fld>
            <a:endParaRPr lang="en-US"/>
          </a:p>
        </p:txBody>
      </p:sp>
    </p:spTree>
    <p:extLst>
      <p:ext uri="{BB962C8B-B14F-4D97-AF65-F5344CB8AC3E}">
        <p14:creationId xmlns:p14="http://schemas.microsoft.com/office/powerpoint/2010/main" val="1361997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878CB3-5712-47DE-80DE-E797A338D28B}" type="datetimeFigureOut">
              <a:rPr lang="en-US" smtClean="0"/>
              <a:t>5/14/2019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A36627-2C4A-4483-960C-3063021B75B5}" type="slidenum">
              <a:rPr lang="en-US" smtClean="0"/>
              <a:t>‹#›</a:t>
            </a:fld>
            <a:endParaRPr lang="en-US"/>
          </a:p>
        </p:txBody>
      </p:sp>
    </p:spTree>
    <p:extLst>
      <p:ext uri="{BB962C8B-B14F-4D97-AF65-F5344CB8AC3E}">
        <p14:creationId xmlns:p14="http://schemas.microsoft.com/office/powerpoint/2010/main" val="3427691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878CB3-5712-47DE-80DE-E797A338D28B}" type="datetimeFigureOut">
              <a:rPr lang="en-US" smtClean="0"/>
              <a:t>5/14/2019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A36627-2C4A-4483-960C-3063021B75B5}" type="slidenum">
              <a:rPr lang="en-US" smtClean="0"/>
              <a:t>‹#›</a:t>
            </a:fld>
            <a:endParaRPr lang="en-US"/>
          </a:p>
        </p:txBody>
      </p:sp>
    </p:spTree>
    <p:extLst>
      <p:ext uri="{BB962C8B-B14F-4D97-AF65-F5344CB8AC3E}">
        <p14:creationId xmlns:p14="http://schemas.microsoft.com/office/powerpoint/2010/main" val="394237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878CB3-5712-47DE-80DE-E797A338D28B}" type="datetimeFigureOut">
              <a:rPr lang="en-US" smtClean="0"/>
              <a:t>5/14/2019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A36627-2C4A-4483-960C-3063021B75B5}" type="slidenum">
              <a:rPr lang="en-US" smtClean="0"/>
              <a:t>‹#›</a:t>
            </a:fld>
            <a:endParaRPr lang="en-US"/>
          </a:p>
        </p:txBody>
      </p:sp>
    </p:spTree>
    <p:extLst>
      <p:ext uri="{BB962C8B-B14F-4D97-AF65-F5344CB8AC3E}">
        <p14:creationId xmlns:p14="http://schemas.microsoft.com/office/powerpoint/2010/main" val="1538836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878CB3-5712-47DE-80DE-E797A338D28B}" type="datetimeFigureOut">
              <a:rPr lang="en-US" smtClean="0"/>
              <a:t>5/14/2019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A36627-2C4A-4483-960C-3063021B75B5}" type="slidenum">
              <a:rPr lang="en-US" smtClean="0"/>
              <a:t>‹#›</a:t>
            </a:fld>
            <a:endParaRPr lang="en-US"/>
          </a:p>
        </p:txBody>
      </p:sp>
    </p:spTree>
    <p:extLst>
      <p:ext uri="{BB962C8B-B14F-4D97-AF65-F5344CB8AC3E}">
        <p14:creationId xmlns:p14="http://schemas.microsoft.com/office/powerpoint/2010/main" val="3058784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878CB3-5712-47DE-80DE-E797A338D28B}" type="datetimeFigureOut">
              <a:rPr lang="en-US" smtClean="0"/>
              <a:t>5/14/2019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A36627-2C4A-4483-960C-3063021B75B5}" type="slidenum">
              <a:rPr lang="en-US" smtClean="0"/>
              <a:t>‹#›</a:t>
            </a:fld>
            <a:endParaRPr lang="en-US"/>
          </a:p>
        </p:txBody>
      </p:sp>
    </p:spTree>
    <p:extLst>
      <p:ext uri="{BB962C8B-B14F-4D97-AF65-F5344CB8AC3E}">
        <p14:creationId xmlns:p14="http://schemas.microsoft.com/office/powerpoint/2010/main" val="678206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9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9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9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rtl="1" fontAlgn="base">
              <a:spcBef>
                <a:spcPct val="0"/>
              </a:spcBef>
              <a:spcAft>
                <a:spcPct val="0"/>
              </a:spcAft>
            </a:pPr>
            <a:endParaRPr lang="en-US" sz="1800">
              <a:solidFill>
                <a:prstClr val="white"/>
              </a:solidFill>
            </a:endParaRPr>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pPr rtl="1" fontAlgn="base">
              <a:spcBef>
                <a:spcPct val="0"/>
              </a:spcBef>
              <a:spcAft>
                <a:spcPct val="0"/>
              </a:spcAft>
              <a:defRPr/>
            </a:pPr>
            <a:fld id="{9F00ED9F-D5DD-414F-A69E-7EE33AD7767B}" type="datetime8">
              <a:rPr lang="fa-IR" smtClean="0">
                <a:solidFill>
                  <a:srgbClr val="696464"/>
                </a:solidFill>
                <a:latin typeface="Arial" pitchFamily="34" charset="0"/>
              </a:rPr>
              <a:pPr rtl="1" fontAlgn="base">
                <a:spcBef>
                  <a:spcPct val="0"/>
                </a:spcBef>
                <a:spcAft>
                  <a:spcPct val="0"/>
                </a:spcAft>
                <a:defRPr/>
              </a:pPr>
              <a:t>14 مه 19</a:t>
            </a:fld>
            <a:endParaRPr lang="en-US" dirty="0">
              <a:solidFill>
                <a:srgbClr val="696464"/>
              </a:solidFill>
              <a:latin typeface="Arial" pitchFamily="34" charset="0"/>
              <a:cs typeface="Arial" pitchFamily="34" charset="0"/>
            </a:endParaRPr>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pPr algn="r" rtl="1" fontAlgn="base">
              <a:spcBef>
                <a:spcPct val="0"/>
              </a:spcBef>
              <a:spcAft>
                <a:spcPct val="0"/>
              </a:spcAft>
              <a:defRPr/>
            </a:pPr>
            <a:endParaRPr lang="en-US">
              <a:solidFill>
                <a:srgbClr val="696464"/>
              </a:solidFill>
              <a:latin typeface="Arial" pitchFamily="34" charset="0"/>
              <a:cs typeface="Arial" pitchFamily="34" charset="0"/>
            </a:endParaRPr>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rtl="1" fontAlgn="base">
              <a:spcBef>
                <a:spcPct val="0"/>
              </a:spcBef>
              <a:spcAft>
                <a:spcPct val="0"/>
              </a:spcAft>
              <a:defRPr/>
            </a:pPr>
            <a:fld id="{3E49CAC6-84A4-4115-9F00-0CE7E36CDD2A}" type="slidenum">
              <a:rPr lang="en-US" smtClean="0"/>
              <a:pPr rtl="1" fontAlgn="base">
                <a:spcBef>
                  <a:spcPct val="0"/>
                </a:spcBef>
                <a:spcAft>
                  <a:spcPct val="0"/>
                </a:spcAft>
                <a:defRPr/>
              </a:pPr>
              <a:t>‹#›</a:t>
            </a:fld>
            <a:endParaRPr lang="en-US" dirty="0"/>
          </a:p>
        </p:txBody>
      </p:sp>
    </p:spTree>
    <p:extLst>
      <p:ext uri="{BB962C8B-B14F-4D97-AF65-F5344CB8AC3E}">
        <p14:creationId xmlns:p14="http://schemas.microsoft.com/office/powerpoint/2010/main" val="2913559647"/>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hdr="0" ftr="0" dt="0"/>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13.xml"/><Relationship Id="rId5" Type="http://schemas.openxmlformats.org/officeDocument/2006/relationships/image" Target="../media/image12.jpeg"/><Relationship Id="rId4" Type="http://schemas.openxmlformats.org/officeDocument/2006/relationships/hyperlink" Target="http://upload.wikimedia.org/wikipedia/commons/3/33/Mercury_manometer.jpg"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4.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hyperlink" Target="http://www.allheart.com/dis.html" TargetMode="External"/><Relationship Id="rId1" Type="http://schemas.openxmlformats.org/officeDocument/2006/relationships/slideLayout" Target="../slideLayouts/slideLayout13.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8"/>
          <p:cNvPicPr>
            <a:picLocks noChangeAspect="1" noChangeArrowheads="1"/>
          </p:cNvPicPr>
          <p:nvPr/>
        </p:nvPicPr>
        <p:blipFill>
          <a:blip r:embed="rId2">
            <a:extLst>
              <a:ext uri="{28A0092B-C50C-407E-A947-70E740481C1C}">
                <a14:useLocalDpi xmlns:a14="http://schemas.microsoft.com/office/drawing/2010/main" val="0"/>
              </a:ext>
            </a:extLst>
          </a:blip>
          <a:srcRect l="10139" t="41145" r="3125" b="20465"/>
          <a:stretch>
            <a:fillRect/>
          </a:stretch>
        </p:blipFill>
        <p:spPr bwMode="auto">
          <a:xfrm>
            <a:off x="1887051" y="1853534"/>
            <a:ext cx="8448918" cy="2478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3"/>
          <p:cNvCxnSpPr/>
          <p:nvPr/>
        </p:nvCxnSpPr>
        <p:spPr>
          <a:xfrm>
            <a:off x="477399" y="1587688"/>
            <a:ext cx="11268222" cy="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589941" y="4598174"/>
            <a:ext cx="11268222" cy="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14906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مشکلات دستگاه که موجب خطا در اندازه گیری می گردند</a:t>
            </a:r>
            <a:endParaRPr lang="en-US" dirty="0"/>
          </a:p>
        </p:txBody>
      </p:sp>
      <p:sp>
        <p:nvSpPr>
          <p:cNvPr id="3" name="Content Placeholder 2"/>
          <p:cNvSpPr>
            <a:spLocks noGrp="1"/>
          </p:cNvSpPr>
          <p:nvPr>
            <p:ph sz="quarter" idx="1"/>
          </p:nvPr>
        </p:nvSpPr>
        <p:spPr/>
        <p:txBody>
          <a:bodyPr/>
          <a:lstStyle/>
          <a:p>
            <a:pPr algn="just"/>
            <a:r>
              <a:rPr lang="fa-IR" dirty="0"/>
              <a:t> </a:t>
            </a:r>
            <a:r>
              <a:rPr lang="fa-IR" dirty="0">
                <a:solidFill>
                  <a:srgbClr val="FF0000"/>
                </a:solidFill>
              </a:rPr>
              <a:t>نشت كيسه هوا و لوله لاستیکی </a:t>
            </a:r>
            <a:r>
              <a:rPr lang="fa-IR" dirty="0"/>
              <a:t>به علت ترک یا ساييده شدن لاستیک، سبب اندازه گيري نادرست فشارخون مي شود.كيسه و دو لوله لاستیکي باید سالم و بدون نشت باشند. محل هاي وصل باید غیر قابل نفوذ باشند و براحتی از هم جدا شوند. </a:t>
            </a:r>
            <a:endParaRPr lang="fa-IR" dirty="0" smtClean="0"/>
          </a:p>
          <a:p>
            <a:pPr algn="just"/>
            <a:r>
              <a:rPr lang="fa-IR" dirty="0" smtClean="0">
                <a:solidFill>
                  <a:srgbClr val="FF0000"/>
                </a:solidFill>
              </a:rPr>
              <a:t>مشکلات </a:t>
            </a:r>
            <a:r>
              <a:rPr lang="fa-IR" dirty="0">
                <a:solidFill>
                  <a:srgbClr val="FF0000"/>
                </a:solidFill>
              </a:rPr>
              <a:t>پيچ تنظيم هوا </a:t>
            </a:r>
            <a:r>
              <a:rPr lang="fa-IR" dirty="0"/>
              <a:t>(دريچه کنترل) نیز یکي دیگر از عوامل ايجاد خطا در دستگاه فشارسنج است. دریچه های </a:t>
            </a:r>
            <a:r>
              <a:rPr lang="fa-IR" dirty="0" smtClean="0"/>
              <a:t>دارای نقص، سبب </a:t>
            </a:r>
            <a:r>
              <a:rPr lang="fa-IR" dirty="0"/>
              <a:t>نشتي هوا می شوند و کنترل تخليه هوا و كم كردن فشار مشکل می شود. این مشکل می تواند باعث کم نشان دادن فشارخون سیستول و یا بیشتر نشان دادن فشارخون دياستولي شود. نقص در دريچه کنترل براحتی با پاک کردن فیلتر یا تعویض دریچه کنترل برطرف می شود. </a:t>
            </a:r>
            <a:endParaRPr lang="en-US" dirty="0"/>
          </a:p>
        </p:txBody>
      </p:sp>
      <p:pic>
        <p:nvPicPr>
          <p:cNvPr id="6" name="Picture 5" descr="C:\Documents and Settings\a-hojatzadeh\My Documents\My Pictures\k4135441.jpg"/>
          <p:cNvPicPr/>
          <p:nvPr/>
        </p:nvPicPr>
        <p:blipFill>
          <a:blip r:embed="rId2" cstate="print"/>
          <a:srcRect/>
          <a:stretch>
            <a:fillRect/>
          </a:stretch>
        </p:blipFill>
        <p:spPr bwMode="auto">
          <a:xfrm>
            <a:off x="7871894" y="3549715"/>
            <a:ext cx="2350278" cy="2291527"/>
          </a:xfrm>
          <a:prstGeom prst="rect">
            <a:avLst/>
          </a:prstGeom>
          <a:noFill/>
          <a:ln w="9525">
            <a:noFill/>
            <a:miter lim="800000"/>
            <a:headEnd/>
            <a:tailEnd/>
          </a:ln>
        </p:spPr>
      </p:pic>
      <p:pic>
        <p:nvPicPr>
          <p:cNvPr id="7" name="Picture 6" descr="C:\Documents and Settings\a-hojatzadeh\My Documents\My Pictures\aneroid.jpg"/>
          <p:cNvPicPr/>
          <p:nvPr/>
        </p:nvPicPr>
        <p:blipFill>
          <a:blip r:embed="rId3" cstate="print"/>
          <a:srcRect/>
          <a:stretch>
            <a:fillRect/>
          </a:stretch>
        </p:blipFill>
        <p:spPr bwMode="auto">
          <a:xfrm>
            <a:off x="5365489" y="3796011"/>
            <a:ext cx="1922416" cy="1881458"/>
          </a:xfrm>
          <a:prstGeom prst="rect">
            <a:avLst/>
          </a:prstGeom>
          <a:noFill/>
          <a:ln w="9525">
            <a:noFill/>
            <a:miter lim="800000"/>
            <a:headEnd/>
            <a:tailEnd/>
          </a:ln>
        </p:spPr>
      </p:pic>
      <p:pic>
        <p:nvPicPr>
          <p:cNvPr id="8" name="Picture 7" descr="File:Mercury manometer.jpg">
            <a:hlinkClick r:id="rId4"/>
          </p:cNvPr>
          <p:cNvPicPr/>
          <p:nvPr/>
        </p:nvPicPr>
        <p:blipFill>
          <a:blip r:embed="rId5" cstate="print"/>
          <a:srcRect/>
          <a:stretch>
            <a:fillRect/>
          </a:stretch>
        </p:blipFill>
        <p:spPr bwMode="auto">
          <a:xfrm>
            <a:off x="2321085" y="3536069"/>
            <a:ext cx="2469279" cy="2236934"/>
          </a:xfrm>
          <a:prstGeom prst="rect">
            <a:avLst/>
          </a:prstGeom>
          <a:noFill/>
          <a:ln w="9525">
            <a:noFill/>
            <a:miter lim="800000"/>
            <a:headEnd/>
            <a:tailEnd/>
          </a:ln>
        </p:spPr>
      </p:pic>
    </p:spTree>
    <p:extLst>
      <p:ext uri="{BB962C8B-B14F-4D97-AF65-F5344CB8AC3E}">
        <p14:creationId xmlns:p14="http://schemas.microsoft.com/office/powerpoint/2010/main" val="11403082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6429" y="3763897"/>
            <a:ext cx="9804400" cy="622300"/>
          </a:xfrm>
        </p:spPr>
        <p:txBody>
          <a:bodyPr>
            <a:normAutofit/>
          </a:bodyPr>
          <a:lstStyle/>
          <a:p>
            <a:r>
              <a:rPr lang="fa-IR" dirty="0"/>
              <a:t>اندازه گيري فشارخون با فشارسنج عقربه ای</a:t>
            </a:r>
          </a:p>
        </p:txBody>
      </p:sp>
      <p:sp>
        <p:nvSpPr>
          <p:cNvPr id="3" name="Content Placeholder 2"/>
          <p:cNvSpPr>
            <a:spLocks noGrp="1"/>
          </p:cNvSpPr>
          <p:nvPr>
            <p:ph sz="quarter" idx="1"/>
          </p:nvPr>
        </p:nvSpPr>
        <p:spPr>
          <a:xfrm>
            <a:off x="991735" y="1053975"/>
            <a:ext cx="10363200" cy="2709921"/>
          </a:xfrm>
        </p:spPr>
        <p:txBody>
          <a:bodyPr>
            <a:normAutofit fontScale="92500" lnSpcReduction="10000"/>
          </a:bodyPr>
          <a:lstStyle/>
          <a:p>
            <a:pPr algn="just"/>
            <a:r>
              <a:rPr lang="fa-IR" dirty="0" smtClean="0"/>
              <a:t>قبل </a:t>
            </a:r>
            <a:r>
              <a:rPr lang="fa-IR" dirty="0"/>
              <a:t>از اندازه گيري فشارخون پيچ مخزن جیوه بايد باز شود تا اجازه دهد جيوه به درون لوله راه يابد. در صورتي كه پيچ مخزن جيوه باز باشد، در زماني كه هيچ فشاري وجود ندارد سطح جيوه در لوله بايد بر روي صفر باشد. </a:t>
            </a:r>
            <a:endParaRPr lang="fa-IR" dirty="0" smtClean="0"/>
          </a:p>
          <a:p>
            <a:pPr algn="just"/>
            <a:r>
              <a:rPr lang="fa-IR" dirty="0" smtClean="0"/>
              <a:t>پس </a:t>
            </a:r>
            <a:r>
              <a:rPr lang="fa-IR" dirty="0"/>
              <a:t>از خاتمه اندازه گيري فشارخون باید دستگاه را کج کنیم تا جيوه درون لوله به سمت مخزن هدايت شود و سپس پيچ مخزن را ببندیم تا در زماني كه از دستگاه استفاده نمي شود جيوه در لوله باقي نماند يا حركت نكند. </a:t>
            </a:r>
            <a:endParaRPr lang="fa-IR" dirty="0" smtClean="0"/>
          </a:p>
          <a:p>
            <a:pPr algn="just"/>
            <a:r>
              <a:rPr lang="fa-IR" dirty="0" smtClean="0"/>
              <a:t>در </a:t>
            </a:r>
            <a:r>
              <a:rPr lang="fa-IR" dirty="0"/>
              <a:t>اين نوع دستگاه، براي اندازه گيري فشارخون به گوشي پزشکی نیاز است. </a:t>
            </a:r>
            <a:endParaRPr lang="fa-IR" dirty="0" smtClean="0"/>
          </a:p>
          <a:p>
            <a:pPr algn="just"/>
            <a:r>
              <a:rPr lang="fa-IR" dirty="0" smtClean="0"/>
              <a:t>برای </a:t>
            </a:r>
            <a:r>
              <a:rPr lang="fa-IR" dirty="0"/>
              <a:t>افزایش دقت اندازه گیری فشارخون با این نوع دستگاه </a:t>
            </a:r>
            <a:r>
              <a:rPr lang="fa-IR" dirty="0">
                <a:solidFill>
                  <a:srgbClr val="FF0000"/>
                </a:solidFill>
              </a:rPr>
              <a:t>نباید</a:t>
            </a:r>
            <a:r>
              <a:rPr lang="fa-IR" dirty="0"/>
              <a:t> مانومتر بیشتر از 100-90 سانتی متر از فردی که فشارخون را اندازه می گیرد فاصله داشته باشد تا خواندن اعداد روی آن به راحتی امکان پذیر شود. در ضمن، </a:t>
            </a:r>
            <a:r>
              <a:rPr lang="fa-IR" dirty="0">
                <a:solidFill>
                  <a:srgbClr val="FF0000"/>
                </a:solidFill>
              </a:rPr>
              <a:t>ستون جیوه باید عمودی </a:t>
            </a:r>
            <a:r>
              <a:rPr lang="fa-IR" dirty="0"/>
              <a:t>و</a:t>
            </a:r>
            <a:r>
              <a:rPr lang="fa-IR" dirty="0">
                <a:solidFill>
                  <a:srgbClr val="FF0000"/>
                </a:solidFill>
              </a:rPr>
              <a:t> همسطح چشم </a:t>
            </a:r>
            <a:r>
              <a:rPr lang="fa-IR" dirty="0"/>
              <a:t>قرار گیرد. </a:t>
            </a:r>
            <a:r>
              <a:rPr lang="fa-IR" dirty="0" smtClean="0"/>
              <a:t>سطح </a:t>
            </a:r>
            <a:r>
              <a:rPr lang="fa-IR" dirty="0"/>
              <a:t>جيوه به صورت هلالي در لوله قرار </a:t>
            </a:r>
            <a:r>
              <a:rPr lang="fa-IR" dirty="0" err="1"/>
              <a:t>مي</a:t>
            </a:r>
            <a:r>
              <a:rPr lang="fa-IR" dirty="0"/>
              <a:t> </a:t>
            </a:r>
            <a:r>
              <a:rPr lang="fa-IR" dirty="0" err="1" smtClean="0"/>
              <a:t>گيرد</a:t>
            </a:r>
            <a:r>
              <a:rPr lang="fa-IR" dirty="0" smtClean="0"/>
              <a:t>. بنابراین برای جلوگیری از خطا، </a:t>
            </a:r>
            <a:r>
              <a:rPr lang="fa-IR" dirty="0"/>
              <a:t>براي خواندن عدد فشارخون بايد </a:t>
            </a:r>
            <a:r>
              <a:rPr lang="fa-IR" dirty="0">
                <a:solidFill>
                  <a:srgbClr val="FF0000"/>
                </a:solidFill>
              </a:rPr>
              <a:t>بالاترين نقطه هلال </a:t>
            </a:r>
            <a:r>
              <a:rPr lang="fa-IR" dirty="0"/>
              <a:t>جيوه در ستون يا لوله شيشه اي را در نظر گرفت. </a:t>
            </a:r>
            <a:endParaRPr lang="en-US" dirty="0"/>
          </a:p>
        </p:txBody>
      </p:sp>
      <p:sp>
        <p:nvSpPr>
          <p:cNvPr id="4" name="Title 1"/>
          <p:cNvSpPr txBox="1">
            <a:spLocks/>
          </p:cNvSpPr>
          <p:nvPr/>
        </p:nvSpPr>
        <p:spPr>
          <a:xfrm>
            <a:off x="1135401" y="190547"/>
            <a:ext cx="9804400" cy="622300"/>
          </a:xfrm>
          <a:prstGeom prst="rect">
            <a:avLst/>
          </a:prstGeom>
        </p:spPr>
        <p:txBody>
          <a:bodyPr bIns="91440" anchor="b" anchorCtr="0">
            <a:normAutofit/>
          </a:bodyPr>
          <a:lstStyle>
            <a:lvl1pPr algn="ctr" rtl="1" eaLnBrk="1" latinLnBrk="0" hangingPunct="1">
              <a:spcBef>
                <a:spcPct val="0"/>
              </a:spcBef>
              <a:buNone/>
              <a:defRPr kumimoji="0" sz="2800" kern="1200">
                <a:solidFill>
                  <a:schemeClr val="tx2"/>
                </a:solidFill>
                <a:latin typeface="+mj-lt"/>
                <a:ea typeface="+mj-ea"/>
                <a:cs typeface="B Titr" panose="00000700000000000000" pitchFamily="2" charset="-78"/>
              </a:defRPr>
            </a:lvl1pPr>
          </a:lstStyle>
          <a:p>
            <a:r>
              <a:rPr lang="fa-IR" dirty="0" smtClean="0"/>
              <a:t>اندازه گيري فشارخون با فشارسنج جيوه اي</a:t>
            </a:r>
            <a:endParaRPr lang="en-US" dirty="0"/>
          </a:p>
        </p:txBody>
      </p:sp>
      <p:sp>
        <p:nvSpPr>
          <p:cNvPr id="6" name="Rectangle 5"/>
          <p:cNvSpPr/>
          <p:nvPr/>
        </p:nvSpPr>
        <p:spPr>
          <a:xfrm>
            <a:off x="1023581" y="4386197"/>
            <a:ext cx="10331354" cy="1785104"/>
          </a:xfrm>
          <a:prstGeom prst="rect">
            <a:avLst/>
          </a:prstGeom>
        </p:spPr>
        <p:txBody>
          <a:bodyPr wrap="square">
            <a:spAutoFit/>
          </a:bodyPr>
          <a:lstStyle/>
          <a:p>
            <a:pPr marL="274320" lvl="0" indent="-274320" algn="just" rtl="1">
              <a:spcBef>
                <a:spcPts val="580"/>
              </a:spcBef>
              <a:buClr>
                <a:srgbClr val="D34817"/>
              </a:buClr>
              <a:buSzPct val="85000"/>
              <a:buFont typeface="Wingdings 2"/>
              <a:buChar char=""/>
            </a:pPr>
            <a:r>
              <a:rPr lang="fa-IR" sz="2000" b="1" dirty="0">
                <a:solidFill>
                  <a:prstClr val="black"/>
                </a:solidFill>
                <a:cs typeface="B Nazanin" panose="00000400000000000000" pitchFamily="2" charset="-78"/>
              </a:rPr>
              <a:t>وقتی که هيچ فشاري وجود نداشته باشد، عقربه روي صفحه باید بر روي درجه صفر باشد. </a:t>
            </a:r>
            <a:endParaRPr lang="fa-IR" sz="2000" b="1" dirty="0" smtClean="0">
              <a:solidFill>
                <a:prstClr val="black"/>
              </a:solidFill>
              <a:cs typeface="B Nazanin" panose="00000400000000000000" pitchFamily="2" charset="-78"/>
            </a:endParaRPr>
          </a:p>
          <a:p>
            <a:pPr marL="274320" lvl="0" indent="-274320" algn="just" rtl="1">
              <a:spcBef>
                <a:spcPts val="580"/>
              </a:spcBef>
              <a:buClr>
                <a:srgbClr val="D34817"/>
              </a:buClr>
              <a:buSzPct val="85000"/>
              <a:buFont typeface="Wingdings 2"/>
              <a:buChar char=""/>
            </a:pPr>
            <a:r>
              <a:rPr lang="fa-IR" sz="2000" b="1" dirty="0" smtClean="0">
                <a:solidFill>
                  <a:prstClr val="black"/>
                </a:solidFill>
                <a:cs typeface="B Nazanin" panose="00000400000000000000" pitchFamily="2" charset="-78"/>
              </a:rPr>
              <a:t>در </a:t>
            </a:r>
            <a:r>
              <a:rPr lang="fa-IR" sz="2000" b="1" dirty="0">
                <a:solidFill>
                  <a:prstClr val="black"/>
                </a:solidFill>
                <a:cs typeface="B Nazanin" panose="00000400000000000000" pitchFamily="2" charset="-78"/>
              </a:rPr>
              <a:t>اين نوع دستگاه نیز، براي اندازه گيري دقيق فشارخون نياز به گوشی پزشکی است. </a:t>
            </a:r>
            <a:endParaRPr lang="fa-IR" sz="2000" b="1" dirty="0" smtClean="0">
              <a:solidFill>
                <a:prstClr val="black"/>
              </a:solidFill>
              <a:cs typeface="B Nazanin" panose="00000400000000000000" pitchFamily="2" charset="-78"/>
            </a:endParaRPr>
          </a:p>
          <a:p>
            <a:pPr marL="274320" lvl="0" indent="-274320" algn="just" rtl="1">
              <a:spcBef>
                <a:spcPts val="580"/>
              </a:spcBef>
              <a:buClr>
                <a:srgbClr val="D34817"/>
              </a:buClr>
              <a:buSzPct val="85000"/>
              <a:buFont typeface="Wingdings 2"/>
              <a:buChar char=""/>
            </a:pPr>
            <a:r>
              <a:rPr lang="fa-IR" sz="2000" b="1" dirty="0" smtClean="0">
                <a:solidFill>
                  <a:srgbClr val="FF0000"/>
                </a:solidFill>
                <a:cs typeface="B Nazanin" panose="00000400000000000000" pitchFamily="2" charset="-78"/>
              </a:rPr>
              <a:t>ضربه </a:t>
            </a:r>
            <a:r>
              <a:rPr lang="fa-IR" sz="2000" b="1" dirty="0">
                <a:solidFill>
                  <a:srgbClr val="FF0000"/>
                </a:solidFill>
                <a:cs typeface="B Nazanin" panose="00000400000000000000" pitchFamily="2" charset="-78"/>
              </a:rPr>
              <a:t>ها </a:t>
            </a:r>
            <a:r>
              <a:rPr lang="fa-IR" sz="2000" b="1" dirty="0">
                <a:solidFill>
                  <a:prstClr val="black"/>
                </a:solidFill>
                <a:cs typeface="B Nazanin" panose="00000400000000000000" pitchFamily="2" charset="-78"/>
              </a:rPr>
              <a:t>و </a:t>
            </a:r>
            <a:r>
              <a:rPr lang="fa-IR" sz="2000" b="1" dirty="0">
                <a:solidFill>
                  <a:srgbClr val="FF0000"/>
                </a:solidFill>
                <a:cs typeface="B Nazanin" panose="00000400000000000000" pitchFamily="2" charset="-78"/>
              </a:rPr>
              <a:t>تکان های سخت </a:t>
            </a:r>
            <a:r>
              <a:rPr lang="fa-IR" sz="2000" b="1" dirty="0">
                <a:solidFill>
                  <a:prstClr val="black"/>
                </a:solidFill>
                <a:cs typeface="B Nazanin" panose="00000400000000000000" pitchFamily="2" charset="-78"/>
              </a:rPr>
              <a:t>در استفاده روزانه بر روی دقت  این نوع فشارسنج اثر می گذارند و </a:t>
            </a:r>
            <a:r>
              <a:rPr lang="fa-IR" sz="2000" b="1" dirty="0">
                <a:solidFill>
                  <a:srgbClr val="FF0000"/>
                </a:solidFill>
                <a:cs typeface="B Nazanin" panose="00000400000000000000" pitchFamily="2" charset="-78"/>
              </a:rPr>
              <a:t>در طول زمان دقت خود را از دست می دهند </a:t>
            </a:r>
            <a:r>
              <a:rPr lang="fa-IR" sz="2000" b="1" dirty="0">
                <a:solidFill>
                  <a:prstClr val="black"/>
                </a:solidFill>
                <a:cs typeface="B Nazanin" panose="00000400000000000000" pitchFamily="2" charset="-78"/>
              </a:rPr>
              <a:t>و ممکن است باعث کم نشان دادن فشارخون شوند. بنابراین، این نوع دستگاه ها نسبت به دستگاه های جیوه ای دقت كمتري دارند.</a:t>
            </a:r>
            <a:endParaRPr lang="en-US" sz="2000" b="1" dirty="0">
              <a:solidFill>
                <a:prstClr val="black"/>
              </a:solidFill>
              <a:cs typeface="B Nazanin" panose="00000400000000000000" pitchFamily="2" charset="-78"/>
            </a:endParaRPr>
          </a:p>
        </p:txBody>
      </p:sp>
    </p:spTree>
    <p:extLst>
      <p:ext uri="{BB962C8B-B14F-4D97-AF65-F5344CB8AC3E}">
        <p14:creationId xmlns:p14="http://schemas.microsoft.com/office/powerpoint/2010/main" val="28477596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t>اندازه گيري فشارخون با فشارسنج </a:t>
            </a:r>
            <a:r>
              <a:rPr lang="fa-IR" dirty="0" smtClean="0"/>
              <a:t>دیجیتال</a:t>
            </a:r>
            <a:endParaRPr lang="en-US" dirty="0"/>
          </a:p>
        </p:txBody>
      </p:sp>
      <p:sp>
        <p:nvSpPr>
          <p:cNvPr id="3" name="Content Placeholder 2"/>
          <p:cNvSpPr>
            <a:spLocks noGrp="1"/>
          </p:cNvSpPr>
          <p:nvPr>
            <p:ph sz="quarter" idx="1"/>
          </p:nvPr>
        </p:nvSpPr>
        <p:spPr>
          <a:xfrm>
            <a:off x="1041084" y="1030122"/>
            <a:ext cx="10363200" cy="5608184"/>
          </a:xfrm>
        </p:spPr>
        <p:txBody>
          <a:bodyPr>
            <a:normAutofit lnSpcReduction="10000"/>
          </a:bodyPr>
          <a:lstStyle/>
          <a:p>
            <a:pPr algn="just">
              <a:buFont typeface="Wingdings" panose="05000000000000000000" pitchFamily="2" charset="2"/>
              <a:buChar char="q"/>
            </a:pPr>
            <a:r>
              <a:rPr lang="fa-IR" dirty="0" smtClean="0"/>
              <a:t>برای </a:t>
            </a:r>
            <a:r>
              <a:rPr lang="fa-IR" dirty="0"/>
              <a:t>مصرف خانگی و پایش </a:t>
            </a:r>
            <a:r>
              <a:rPr lang="fa-IR" dirty="0" err="1"/>
              <a:t>فشارخون</a:t>
            </a:r>
            <a:r>
              <a:rPr lang="fa-IR" dirty="0"/>
              <a:t> در مبتلایان به </a:t>
            </a:r>
            <a:r>
              <a:rPr lang="fa-IR" dirty="0" err="1"/>
              <a:t>پرفشاری</a:t>
            </a:r>
            <a:r>
              <a:rPr lang="fa-IR" dirty="0"/>
              <a:t> خون مناسب </a:t>
            </a:r>
            <a:r>
              <a:rPr lang="fa-IR" dirty="0" smtClean="0"/>
              <a:t>هستند؛ برای غربالگری </a:t>
            </a:r>
            <a:r>
              <a:rPr lang="fa-IR" dirty="0"/>
              <a:t>نیز </a:t>
            </a:r>
            <a:r>
              <a:rPr lang="fa-IR" dirty="0" smtClean="0"/>
              <a:t>می توانند </a:t>
            </a:r>
            <a:r>
              <a:rPr lang="fa-IR" dirty="0"/>
              <a:t>مورد استفاده قرار گیرند</a:t>
            </a:r>
            <a:r>
              <a:rPr lang="fa-IR" dirty="0" smtClean="0"/>
              <a:t>. دو نوع مچی و بازویی در دسترس می باشد. نتایج به دست آمده از فشارسنج‌ های</a:t>
            </a:r>
            <a:r>
              <a:rPr lang="fa-IR" dirty="0" smtClean="0">
                <a:solidFill>
                  <a:srgbClr val="FF0000"/>
                </a:solidFill>
              </a:rPr>
              <a:t> بازویی دقیق تر </a:t>
            </a:r>
            <a:r>
              <a:rPr lang="fa-IR" dirty="0" smtClean="0"/>
              <a:t>اعلام شده است. با این وجود، فشارسنج های </a:t>
            </a:r>
            <a:r>
              <a:rPr lang="fa-IR" dirty="0" smtClean="0">
                <a:solidFill>
                  <a:srgbClr val="FF0000"/>
                </a:solidFill>
              </a:rPr>
              <a:t>مچی </a:t>
            </a:r>
            <a:r>
              <a:rPr lang="fa-IR" dirty="0" smtClean="0"/>
              <a:t>نیز</a:t>
            </a:r>
            <a:r>
              <a:rPr lang="fa-IR" dirty="0" smtClean="0">
                <a:solidFill>
                  <a:srgbClr val="FF0000"/>
                </a:solidFill>
              </a:rPr>
              <a:t> </a:t>
            </a:r>
            <a:r>
              <a:rPr lang="fa-IR" dirty="0" smtClean="0"/>
              <a:t> به دلیل </a:t>
            </a:r>
            <a:r>
              <a:rPr lang="fa-IR" dirty="0" smtClean="0">
                <a:solidFill>
                  <a:srgbClr val="FF0000"/>
                </a:solidFill>
              </a:rPr>
              <a:t>کوچک بودن </a:t>
            </a:r>
            <a:r>
              <a:rPr lang="fa-IR" dirty="0" smtClean="0"/>
              <a:t>و </a:t>
            </a:r>
            <a:r>
              <a:rPr lang="fa-IR" dirty="0" smtClean="0">
                <a:solidFill>
                  <a:srgbClr val="FF0000"/>
                </a:solidFill>
              </a:rPr>
              <a:t>حمل و نقل آسان </a:t>
            </a:r>
            <a:r>
              <a:rPr lang="fa-IR" dirty="0" smtClean="0"/>
              <a:t>و </a:t>
            </a:r>
            <a:r>
              <a:rPr lang="fa-IR" dirty="0" smtClean="0">
                <a:solidFill>
                  <a:srgbClr val="FF0000"/>
                </a:solidFill>
              </a:rPr>
              <a:t>قابلیت استفاده در هر شرایط</a:t>
            </a:r>
            <a:r>
              <a:rPr lang="fa-IR" dirty="0" smtClean="0"/>
              <a:t> طرفداران زیادی دارد. </a:t>
            </a:r>
          </a:p>
          <a:p>
            <a:pPr algn="just">
              <a:buFont typeface="Wingdings" panose="05000000000000000000" pitchFamily="2" charset="2"/>
              <a:buChar char="q"/>
            </a:pPr>
            <a:endParaRPr lang="fa-IR" dirty="0" smtClean="0"/>
          </a:p>
          <a:p>
            <a:pPr algn="just">
              <a:buFont typeface="Wingdings" panose="05000000000000000000" pitchFamily="2" charset="2"/>
              <a:buChar char="q"/>
            </a:pPr>
            <a:r>
              <a:rPr lang="fa-IR" dirty="0" smtClean="0"/>
              <a:t>برخی مزایای این دستگاهها باعث شده که برای </a:t>
            </a:r>
            <a:r>
              <a:rPr lang="fa-IR" dirty="0"/>
              <a:t>انجام </a:t>
            </a:r>
            <a:r>
              <a:rPr lang="fa-IR" dirty="0">
                <a:solidFill>
                  <a:srgbClr val="FF0000"/>
                </a:solidFill>
                <a:effectLst>
                  <a:outerShdw blurRad="38100" dist="38100" dir="2700000" algn="tl">
                    <a:srgbClr val="000000">
                      <a:alpha val="43137"/>
                    </a:srgbClr>
                  </a:outerShdw>
                </a:effectLst>
              </a:rPr>
              <a:t>بسیج ملی کنترل </a:t>
            </a:r>
            <a:r>
              <a:rPr lang="fa-IR" dirty="0" err="1" smtClean="0">
                <a:solidFill>
                  <a:srgbClr val="FF0000"/>
                </a:solidFill>
                <a:effectLst>
                  <a:outerShdw blurRad="38100" dist="38100" dir="2700000" algn="tl">
                    <a:srgbClr val="000000">
                      <a:alpha val="43137"/>
                    </a:srgbClr>
                  </a:outerShdw>
                </a:effectLst>
              </a:rPr>
              <a:t>فشارخون</a:t>
            </a:r>
            <a:r>
              <a:rPr lang="fa-IR" dirty="0" smtClean="0">
                <a:solidFill>
                  <a:srgbClr val="FF0000"/>
                </a:solidFill>
                <a:effectLst>
                  <a:outerShdw blurRad="38100" dist="38100" dir="2700000" algn="tl">
                    <a:srgbClr val="000000">
                      <a:alpha val="43137"/>
                    </a:srgbClr>
                  </a:outerShdw>
                </a:effectLst>
              </a:rPr>
              <a:t> </a:t>
            </a:r>
            <a:r>
              <a:rPr lang="fa-IR" dirty="0"/>
              <a:t>مناسب </a:t>
            </a:r>
            <a:r>
              <a:rPr lang="fa-IR" dirty="0" smtClean="0"/>
              <a:t>باشند. از جمله جلوگیری از </a:t>
            </a:r>
            <a:r>
              <a:rPr lang="fa-IR" dirty="0" smtClean="0">
                <a:solidFill>
                  <a:srgbClr val="7030A0"/>
                </a:solidFill>
              </a:rPr>
              <a:t>خستگی</a:t>
            </a:r>
            <a:r>
              <a:rPr lang="fa-IR" dirty="0" smtClean="0"/>
              <a:t> </a:t>
            </a:r>
            <a:r>
              <a:rPr lang="fa-IR" dirty="0" err="1" smtClean="0"/>
              <a:t>پرسشگران</a:t>
            </a:r>
            <a:r>
              <a:rPr lang="fa-IR" dirty="0" smtClean="0"/>
              <a:t> ناشی از پمپ کردن مکرر، قابلیت استفاده در </a:t>
            </a:r>
            <a:r>
              <a:rPr lang="fa-IR" dirty="0" smtClean="0">
                <a:solidFill>
                  <a:srgbClr val="7030A0"/>
                </a:solidFill>
              </a:rPr>
              <a:t>فضای باز و مکانهای شلوغ </a:t>
            </a:r>
            <a:r>
              <a:rPr lang="fa-IR" dirty="0" smtClean="0"/>
              <a:t>به علت عدم نیاز به گوشی، </a:t>
            </a:r>
            <a:r>
              <a:rPr lang="fa-IR" dirty="0" smtClean="0">
                <a:solidFill>
                  <a:srgbClr val="7030A0"/>
                </a:solidFill>
              </a:rPr>
              <a:t>سادگی اندازه گیری </a:t>
            </a:r>
            <a:r>
              <a:rPr lang="fa-IR" dirty="0" smtClean="0"/>
              <a:t>و عدم نیاز به پرسنل </a:t>
            </a:r>
            <a:r>
              <a:rPr lang="fa-IR" dirty="0" err="1" smtClean="0"/>
              <a:t>متبحر</a:t>
            </a:r>
            <a:r>
              <a:rPr lang="fa-IR" dirty="0"/>
              <a:t> </a:t>
            </a:r>
            <a:r>
              <a:rPr lang="fa-IR" dirty="0" smtClean="0"/>
              <a:t>و در نهایت </a:t>
            </a:r>
            <a:r>
              <a:rPr lang="fa-IR" dirty="0" smtClean="0">
                <a:solidFill>
                  <a:srgbClr val="7030A0"/>
                </a:solidFill>
              </a:rPr>
              <a:t>کاهش خطا </a:t>
            </a:r>
            <a:r>
              <a:rPr lang="fa-IR" dirty="0" smtClean="0"/>
              <a:t>ناشی از گرد کردن اعداد.</a:t>
            </a:r>
          </a:p>
          <a:p>
            <a:pPr algn="just">
              <a:buFont typeface="Wingdings" panose="05000000000000000000" pitchFamily="2" charset="2"/>
              <a:buChar char="q"/>
            </a:pPr>
            <a:endParaRPr lang="fa-IR" dirty="0" smtClean="0"/>
          </a:p>
          <a:p>
            <a:pPr algn="just">
              <a:buFont typeface="Wingdings" panose="05000000000000000000" pitchFamily="2" charset="2"/>
              <a:buChar char="q"/>
            </a:pPr>
            <a:r>
              <a:rPr lang="fa-IR" dirty="0" smtClean="0"/>
              <a:t>برخی </a:t>
            </a:r>
            <a:r>
              <a:rPr lang="fa-IR" dirty="0"/>
              <a:t>نکات مهم در کار با دستگاههای دیجیتال اندازه گیری </a:t>
            </a:r>
            <a:r>
              <a:rPr lang="fa-IR" dirty="0" err="1"/>
              <a:t>فشارخون</a:t>
            </a:r>
            <a:r>
              <a:rPr lang="fa-IR" dirty="0"/>
              <a:t> </a:t>
            </a:r>
            <a:endParaRPr lang="fa-IR" dirty="0" smtClean="0"/>
          </a:p>
          <a:p>
            <a:pPr lvl="1" algn="just">
              <a:buFont typeface="Wingdings" panose="05000000000000000000" pitchFamily="2" charset="2"/>
              <a:buChar char="ü"/>
            </a:pPr>
            <a:r>
              <a:rPr lang="fa-IR" dirty="0" smtClean="0">
                <a:solidFill>
                  <a:srgbClr val="FF0000"/>
                </a:solidFill>
              </a:rPr>
              <a:t>نحوه </a:t>
            </a:r>
            <a:r>
              <a:rPr lang="fa-IR" dirty="0">
                <a:solidFill>
                  <a:srgbClr val="FF0000"/>
                </a:solidFill>
              </a:rPr>
              <a:t>بستن </a:t>
            </a:r>
            <a:r>
              <a:rPr lang="fa-IR" dirty="0" err="1"/>
              <a:t>کاف</a:t>
            </a:r>
            <a:r>
              <a:rPr lang="fa-IR" dirty="0"/>
              <a:t> دستگاه های </a:t>
            </a:r>
            <a:r>
              <a:rPr lang="fa-IR" dirty="0" smtClean="0"/>
              <a:t>الکترونیکی(دیجیتال</a:t>
            </a:r>
            <a:r>
              <a:rPr lang="fa-IR" dirty="0"/>
              <a:t>) و </a:t>
            </a:r>
            <a:r>
              <a:rPr lang="fa-IR" dirty="0">
                <a:solidFill>
                  <a:srgbClr val="FF0000"/>
                </a:solidFill>
              </a:rPr>
              <a:t>دست </a:t>
            </a:r>
            <a:r>
              <a:rPr lang="fa-IR" dirty="0" smtClean="0">
                <a:solidFill>
                  <a:srgbClr val="FF0000"/>
                </a:solidFill>
              </a:rPr>
              <a:t>مناسب</a:t>
            </a:r>
            <a:r>
              <a:rPr lang="fa-IR" dirty="0" smtClean="0"/>
              <a:t>(راست </a:t>
            </a:r>
            <a:r>
              <a:rPr lang="fa-IR" dirty="0"/>
              <a:t>یا چپ) در اندازه گیری </a:t>
            </a:r>
            <a:r>
              <a:rPr lang="fa-IR" dirty="0" err="1"/>
              <a:t>فشارخون</a:t>
            </a:r>
            <a:r>
              <a:rPr lang="fa-IR" dirty="0"/>
              <a:t> </a:t>
            </a:r>
            <a:r>
              <a:rPr lang="fa-IR" dirty="0">
                <a:solidFill>
                  <a:srgbClr val="FF0000"/>
                </a:solidFill>
              </a:rPr>
              <a:t>بسیار مهم</a:t>
            </a:r>
            <a:r>
              <a:rPr lang="fa-IR" dirty="0"/>
              <a:t> است و لذا </a:t>
            </a:r>
            <a:r>
              <a:rPr lang="fa-IR" dirty="0">
                <a:solidFill>
                  <a:srgbClr val="FF0000"/>
                </a:solidFill>
              </a:rPr>
              <a:t>روی تمام </a:t>
            </a:r>
            <a:r>
              <a:rPr lang="fa-IR" dirty="0" err="1">
                <a:solidFill>
                  <a:srgbClr val="FF0000"/>
                </a:solidFill>
              </a:rPr>
              <a:t>کاف</a:t>
            </a:r>
            <a:r>
              <a:rPr lang="fa-IR" dirty="0">
                <a:solidFill>
                  <a:srgbClr val="FF0000"/>
                </a:solidFill>
              </a:rPr>
              <a:t> های این گروه از دستگاه ها باید تصویر دست راست یا چپ </a:t>
            </a:r>
            <a:r>
              <a:rPr lang="fa-IR" dirty="0"/>
              <a:t>و</a:t>
            </a:r>
            <a:r>
              <a:rPr lang="fa-IR" dirty="0">
                <a:solidFill>
                  <a:srgbClr val="FF0000"/>
                </a:solidFill>
              </a:rPr>
              <a:t> روش بستن </a:t>
            </a:r>
            <a:r>
              <a:rPr lang="fa-IR" dirty="0" err="1">
                <a:solidFill>
                  <a:srgbClr val="FF0000"/>
                </a:solidFill>
              </a:rPr>
              <a:t>کاف</a:t>
            </a:r>
            <a:r>
              <a:rPr lang="fa-IR" dirty="0">
                <a:solidFill>
                  <a:srgbClr val="FF0000"/>
                </a:solidFill>
              </a:rPr>
              <a:t> به نحوی که </a:t>
            </a:r>
            <a:r>
              <a:rPr lang="fa-IR" dirty="0" err="1">
                <a:solidFill>
                  <a:srgbClr val="FF0000"/>
                </a:solidFill>
              </a:rPr>
              <a:t>سنسور</a:t>
            </a:r>
            <a:r>
              <a:rPr lang="fa-IR" dirty="0">
                <a:solidFill>
                  <a:srgbClr val="FF0000"/>
                </a:solidFill>
              </a:rPr>
              <a:t> روی شریان بازوئی قرار </a:t>
            </a:r>
            <a:r>
              <a:rPr lang="fa-IR" dirty="0" smtClean="0">
                <a:solidFill>
                  <a:srgbClr val="FF0000"/>
                </a:solidFill>
              </a:rPr>
              <a:t>گیرد</a:t>
            </a:r>
            <a:r>
              <a:rPr lang="fa-IR" dirty="0" smtClean="0"/>
              <a:t>، وجود </a:t>
            </a:r>
            <a:r>
              <a:rPr lang="fa-IR" dirty="0"/>
              <a:t>داشته باشد. بدیهی است که تعیین دست مناسب از سوی سازنده دستگاه به معنی عدم امکان استفاده در دست مقابل نیست بلکه نکته مهم دقت در نحوه بستن </a:t>
            </a:r>
            <a:r>
              <a:rPr lang="fa-IR" dirty="0" err="1"/>
              <a:t>کاف</a:t>
            </a:r>
            <a:r>
              <a:rPr lang="fa-IR" dirty="0"/>
              <a:t> است </a:t>
            </a:r>
            <a:r>
              <a:rPr lang="fa-IR" dirty="0">
                <a:solidFill>
                  <a:srgbClr val="FF0000"/>
                </a:solidFill>
              </a:rPr>
              <a:t>به نحوی که </a:t>
            </a:r>
            <a:r>
              <a:rPr lang="fa-IR" dirty="0" err="1">
                <a:solidFill>
                  <a:srgbClr val="FF0000"/>
                </a:solidFill>
              </a:rPr>
              <a:t>سنسور</a:t>
            </a:r>
            <a:r>
              <a:rPr lang="fa-IR" dirty="0">
                <a:solidFill>
                  <a:srgbClr val="FF0000"/>
                </a:solidFill>
              </a:rPr>
              <a:t> دستگاه در محل </a:t>
            </a:r>
            <a:r>
              <a:rPr lang="fa-IR" dirty="0" smtClean="0">
                <a:solidFill>
                  <a:srgbClr val="FF0000"/>
                </a:solidFill>
              </a:rPr>
              <a:t>مناسب</a:t>
            </a:r>
            <a:r>
              <a:rPr lang="fa-IR" dirty="0"/>
              <a:t>(روی شریان</a:t>
            </a:r>
            <a:r>
              <a:rPr lang="fa-IR" dirty="0" smtClean="0"/>
              <a:t>)،</a:t>
            </a:r>
            <a:r>
              <a:rPr lang="fa-IR" dirty="0" smtClean="0">
                <a:solidFill>
                  <a:srgbClr val="FF0000"/>
                </a:solidFill>
              </a:rPr>
              <a:t> </a:t>
            </a:r>
            <a:r>
              <a:rPr lang="fa-IR" dirty="0"/>
              <a:t>قرار </a:t>
            </a:r>
            <a:r>
              <a:rPr lang="fa-IR" dirty="0" smtClean="0"/>
              <a:t>گیرد.</a:t>
            </a:r>
          </a:p>
          <a:p>
            <a:pPr lvl="1" algn="just">
              <a:buFont typeface="Wingdings" panose="05000000000000000000" pitchFamily="2" charset="2"/>
              <a:buChar char="ü"/>
            </a:pPr>
            <a:r>
              <a:rPr lang="fa-IR" dirty="0" smtClean="0"/>
              <a:t> دستگاه باید </a:t>
            </a:r>
            <a:r>
              <a:rPr lang="fa-IR" dirty="0">
                <a:solidFill>
                  <a:srgbClr val="FF0000"/>
                </a:solidFill>
              </a:rPr>
              <a:t>مجهز به </a:t>
            </a:r>
            <a:r>
              <a:rPr lang="fa-IR" dirty="0" err="1">
                <a:solidFill>
                  <a:srgbClr val="FF0000"/>
                </a:solidFill>
              </a:rPr>
              <a:t>آداپتور</a:t>
            </a:r>
            <a:r>
              <a:rPr lang="fa-IR" dirty="0">
                <a:solidFill>
                  <a:srgbClr val="FF0000"/>
                </a:solidFill>
              </a:rPr>
              <a:t> </a:t>
            </a:r>
            <a:r>
              <a:rPr lang="fa-IR" dirty="0"/>
              <a:t>باشد تا در طول اجرای طرح نیاز به تعویض مکرر باتری نباشد و احتمال خطا در اندازه گیری به علت ضعیف بودن باتری نیز منتفی </a:t>
            </a:r>
            <a:r>
              <a:rPr lang="fa-IR" dirty="0" smtClean="0"/>
              <a:t>شود.</a:t>
            </a:r>
            <a:endParaRPr lang="en-US" dirty="0"/>
          </a:p>
          <a:p>
            <a:pPr algn="just"/>
            <a:endParaRPr lang="fa-IR" dirty="0" smtClean="0"/>
          </a:p>
          <a:p>
            <a:pPr lvl="1" algn="just"/>
            <a:endParaRPr lang="fa-IR" dirty="0" smtClean="0"/>
          </a:p>
          <a:p>
            <a:pPr lvl="1" algn="just"/>
            <a:endParaRPr lang="fa-IR" dirty="0"/>
          </a:p>
          <a:p>
            <a:pPr lvl="1" algn="just"/>
            <a:endParaRPr lang="fa-IR" dirty="0" smtClean="0"/>
          </a:p>
          <a:p>
            <a:pPr algn="just"/>
            <a:endParaRPr lang="fa-IR" dirty="0" smtClean="0"/>
          </a:p>
          <a:p>
            <a:pPr algn="just"/>
            <a:endParaRPr lang="en-US" dirty="0"/>
          </a:p>
        </p:txBody>
      </p:sp>
    </p:spTree>
    <p:extLst>
      <p:ext uri="{BB962C8B-B14F-4D97-AF65-F5344CB8AC3E}">
        <p14:creationId xmlns:p14="http://schemas.microsoft.com/office/powerpoint/2010/main" val="1178576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نکاتی که باید </a:t>
            </a:r>
            <a:r>
              <a:rPr lang="fa-IR" b="1" dirty="0" smtClean="0"/>
              <a:t>در اندازه </a:t>
            </a:r>
            <a:r>
              <a:rPr lang="fa-IR" b="1" dirty="0"/>
              <a:t>گیری فشارخون مورد توجه قرارداد</a:t>
            </a:r>
            <a:endParaRPr lang="en-US" dirty="0"/>
          </a:p>
        </p:txBody>
      </p:sp>
      <p:sp>
        <p:nvSpPr>
          <p:cNvPr id="3" name="Content Placeholder 2"/>
          <p:cNvSpPr>
            <a:spLocks noGrp="1"/>
          </p:cNvSpPr>
          <p:nvPr>
            <p:ph sz="quarter" idx="1"/>
          </p:nvPr>
        </p:nvSpPr>
        <p:spPr/>
        <p:txBody>
          <a:bodyPr/>
          <a:lstStyle/>
          <a:p>
            <a:pPr lvl="0" algn="just"/>
            <a:r>
              <a:rPr lang="fa-IR" dirty="0" smtClean="0"/>
              <a:t>اطاق </a:t>
            </a:r>
            <a:r>
              <a:rPr lang="fa-IR" dirty="0"/>
              <a:t>معاینه باید </a:t>
            </a:r>
            <a:r>
              <a:rPr lang="fa-IR" dirty="0">
                <a:solidFill>
                  <a:srgbClr val="00B050"/>
                </a:solidFill>
              </a:rPr>
              <a:t>ساكت</a:t>
            </a:r>
            <a:r>
              <a:rPr lang="fa-IR" dirty="0"/>
              <a:t> و دارای </a:t>
            </a:r>
            <a:r>
              <a:rPr lang="fa-IR" dirty="0">
                <a:solidFill>
                  <a:srgbClr val="00B050"/>
                </a:solidFill>
              </a:rPr>
              <a:t>حرارت مناسب </a:t>
            </a:r>
            <a:r>
              <a:rPr lang="fa-IR" dirty="0"/>
              <a:t>باشد. </a:t>
            </a:r>
            <a:endParaRPr lang="en-US" dirty="0"/>
          </a:p>
          <a:p>
            <a:pPr lvl="0" algn="just"/>
            <a:r>
              <a:rPr lang="fa-IR" dirty="0"/>
              <a:t>مانومتر بايد </a:t>
            </a:r>
            <a:r>
              <a:rPr lang="fa-IR" dirty="0">
                <a:solidFill>
                  <a:srgbClr val="7030A0"/>
                </a:solidFill>
              </a:rPr>
              <a:t>هم سطح چشم </a:t>
            </a:r>
            <a:r>
              <a:rPr lang="fa-IR" dirty="0"/>
              <a:t>گيرنده فشارخون قرار گيرد. دستگاه فشارسنج را نزديك بازويي كه مي خواهيد فشارخون را اندازه بگيريد، قرار دهيد. </a:t>
            </a:r>
            <a:endParaRPr lang="en-US" dirty="0"/>
          </a:p>
          <a:p>
            <a:pPr lvl="0" algn="just"/>
            <a:r>
              <a:rPr lang="fa-IR" dirty="0"/>
              <a:t>فاصله معاينه شونده با گيرنده فشارخون </a:t>
            </a:r>
            <a:r>
              <a:rPr lang="fa-IR" dirty="0">
                <a:solidFill>
                  <a:srgbClr val="FF0000"/>
                </a:solidFill>
              </a:rPr>
              <a:t>نبايد بيش از يك متر </a:t>
            </a:r>
            <a:r>
              <a:rPr lang="fa-IR" dirty="0"/>
              <a:t>باشد.</a:t>
            </a:r>
            <a:endParaRPr lang="en-US" dirty="0"/>
          </a:p>
          <a:p>
            <a:pPr algn="just"/>
            <a:r>
              <a:rPr lang="fa-IR" dirty="0"/>
              <a:t>فشارخون را مي توان در حالت نشسته، ايستاده و دراز كش اندازه گيري كرد. </a:t>
            </a:r>
            <a:r>
              <a:rPr lang="fa-IR" dirty="0">
                <a:solidFill>
                  <a:srgbClr val="FF0000"/>
                </a:solidFill>
              </a:rPr>
              <a:t>بهتر است فشارخون از دست راست و در وضعيت نشسته</a:t>
            </a:r>
            <a:r>
              <a:rPr lang="fa-IR" dirty="0"/>
              <a:t> اندازه گيري شود. در اندازه گيري فشارخون بين دست راست و چپ ممكن است اختلافي حدود 20-10 ميلي متر جيوه وجود داشته باشد و ملاک مقدار فشارخون بالاتر </a:t>
            </a:r>
            <a:r>
              <a:rPr lang="fa-IR" dirty="0" smtClean="0"/>
              <a:t>است</a:t>
            </a:r>
          </a:p>
          <a:p>
            <a:pPr algn="just"/>
            <a:r>
              <a:rPr lang="fa-IR" dirty="0" smtClean="0"/>
              <a:t>معمولا </a:t>
            </a:r>
            <a:r>
              <a:rPr lang="fa-IR" dirty="0"/>
              <a:t>فشارخون سيستول در دست راست 10 ميلي متر جيوه بيشتر از دست چپ است به همين دليل غالبا از دست راست براي اندازه گيري فشارخون استفاده مي شود. </a:t>
            </a:r>
            <a:endParaRPr lang="fa-IR" dirty="0" smtClean="0"/>
          </a:p>
          <a:p>
            <a:pPr algn="just"/>
            <a:r>
              <a:rPr lang="fa-IR" dirty="0">
                <a:solidFill>
                  <a:srgbClr val="FF0000"/>
                </a:solidFill>
              </a:rPr>
              <a:t>دست فرد نباید خم باشد و مشت نکند و </a:t>
            </a:r>
            <a:r>
              <a:rPr lang="fa-IR" dirty="0" err="1">
                <a:solidFill>
                  <a:srgbClr val="FF0000"/>
                </a:solidFill>
              </a:rPr>
              <a:t>آويزان</a:t>
            </a:r>
            <a:r>
              <a:rPr lang="fa-IR" dirty="0">
                <a:solidFill>
                  <a:srgbClr val="FF0000"/>
                </a:solidFill>
              </a:rPr>
              <a:t> </a:t>
            </a:r>
            <a:r>
              <a:rPr lang="fa-IR" dirty="0" smtClean="0"/>
              <a:t>نباشد.</a:t>
            </a:r>
          </a:p>
          <a:p>
            <a:pPr algn="just"/>
            <a:r>
              <a:rPr lang="fa-IR" dirty="0" smtClean="0"/>
              <a:t>بازویی </a:t>
            </a:r>
            <a:r>
              <a:rPr lang="fa-IR" dirty="0"/>
              <a:t>که فشارخون در آن اندازه گیری می شود </a:t>
            </a:r>
            <a:r>
              <a:rPr lang="fa-IR" dirty="0">
                <a:solidFill>
                  <a:srgbClr val="FF0000"/>
                </a:solidFill>
              </a:rPr>
              <a:t>باید</a:t>
            </a:r>
            <a:r>
              <a:rPr lang="fa-IR" dirty="0"/>
              <a:t> تا شانه لخت باشد و</a:t>
            </a:r>
            <a:r>
              <a:rPr lang="fa-IR" dirty="0">
                <a:solidFill>
                  <a:srgbClr val="FF0000"/>
                </a:solidFill>
              </a:rPr>
              <a:t> اگر </a:t>
            </a:r>
            <a:r>
              <a:rPr lang="fa-IR" dirty="0"/>
              <a:t>آستين لباس بالا زده مي شود بايد نازك و به اندازه كافي گشاد باشد تا روي بازو فشار نياورد و مانع جريان خون و نيز مانع قرارگرفتن صحيح بازوبند روي بازو نشود. </a:t>
            </a:r>
            <a:r>
              <a:rPr lang="fa-IR" dirty="0">
                <a:solidFill>
                  <a:srgbClr val="FF0000"/>
                </a:solidFill>
              </a:rPr>
              <a:t>اگر</a:t>
            </a:r>
            <a:r>
              <a:rPr lang="fa-IR" dirty="0"/>
              <a:t> آستين لباس تنگ است بهتر است فرد لباس خود را در آورد. </a:t>
            </a:r>
            <a:r>
              <a:rPr lang="fa-IR" dirty="0">
                <a:solidFill>
                  <a:srgbClr val="FF0000"/>
                </a:solidFill>
              </a:rPr>
              <a:t>آستين تنگ باعث مي شود مقدار فشارخون كمتر از مقدار واقعي خوانده شود</a:t>
            </a:r>
            <a:r>
              <a:rPr lang="fa-IR" dirty="0"/>
              <a:t>.</a:t>
            </a:r>
            <a:endParaRPr lang="en-US" dirty="0"/>
          </a:p>
          <a:p>
            <a:pPr algn="just"/>
            <a:endParaRPr lang="fa-IR" dirty="0"/>
          </a:p>
          <a:p>
            <a:pPr algn="just"/>
            <a:endParaRPr lang="en-US" dirty="0"/>
          </a:p>
        </p:txBody>
      </p:sp>
    </p:spTree>
    <p:extLst>
      <p:ext uri="{BB962C8B-B14F-4D97-AF65-F5344CB8AC3E}">
        <p14:creationId xmlns:p14="http://schemas.microsoft.com/office/powerpoint/2010/main" val="12079970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شرایط </a:t>
            </a:r>
            <a:r>
              <a:rPr lang="fa-IR" dirty="0"/>
              <a:t>افراد معاینه </a:t>
            </a:r>
            <a:r>
              <a:rPr lang="fa-IR" dirty="0" smtClean="0"/>
              <a:t>شونده</a:t>
            </a:r>
            <a:endParaRPr lang="en-US" dirty="0"/>
          </a:p>
        </p:txBody>
      </p:sp>
      <p:sp>
        <p:nvSpPr>
          <p:cNvPr id="3" name="Content Placeholder 2"/>
          <p:cNvSpPr>
            <a:spLocks noGrp="1"/>
          </p:cNvSpPr>
          <p:nvPr>
            <p:ph sz="quarter" idx="1"/>
          </p:nvPr>
        </p:nvSpPr>
        <p:spPr/>
        <p:txBody>
          <a:bodyPr>
            <a:normAutofit/>
          </a:bodyPr>
          <a:lstStyle/>
          <a:p>
            <a:pPr lvl="0" algn="just"/>
            <a:r>
              <a:rPr lang="fa-IR" dirty="0" smtClean="0"/>
              <a:t>لازم است </a:t>
            </a:r>
            <a:r>
              <a:rPr lang="fa-IR" dirty="0" smtClean="0">
                <a:solidFill>
                  <a:srgbClr val="FF0000"/>
                </a:solidFill>
              </a:rPr>
              <a:t>۳۰ </a:t>
            </a:r>
            <a:r>
              <a:rPr lang="fa-IR" dirty="0">
                <a:solidFill>
                  <a:srgbClr val="FF0000"/>
                </a:solidFill>
              </a:rPr>
              <a:t>دقيقه قبل </a:t>
            </a:r>
            <a:r>
              <a:rPr lang="fa-IR" dirty="0"/>
              <a:t>از اندازه گیری فشارخون از مصرف کافئین (قهوه و چاي) و الکل و مصرف دخانیات (سیگار و قلیان و پیپ) خودداري كنند، فعاليت بدني شديد نداشته باشند. اين موارد روي مقاومت شریان های کوچک اثر مي گذارند و باعث افزايش غيرواقعي فشارخون می شود.</a:t>
            </a:r>
            <a:endParaRPr lang="en-US" dirty="0"/>
          </a:p>
          <a:p>
            <a:pPr lvl="0" algn="just"/>
            <a:r>
              <a:rPr lang="fa-IR" dirty="0">
                <a:solidFill>
                  <a:srgbClr val="FF0000"/>
                </a:solidFill>
              </a:rPr>
              <a:t>نبايد ناشتا باشند</a:t>
            </a:r>
            <a:r>
              <a:rPr lang="fa-IR" dirty="0"/>
              <a:t>.</a:t>
            </a:r>
            <a:endParaRPr lang="en-US" dirty="0"/>
          </a:p>
          <a:p>
            <a:pPr lvl="0" algn="just"/>
            <a:r>
              <a:rPr lang="fa-IR" dirty="0"/>
              <a:t>قبل از اندازه گيري فشارخون مثانه باید خالی شده باشد.</a:t>
            </a:r>
            <a:endParaRPr lang="en-US" dirty="0"/>
          </a:p>
          <a:p>
            <a:pPr lvl="0" algn="just"/>
            <a:r>
              <a:rPr lang="fa-IR" dirty="0"/>
              <a:t>به مدت </a:t>
            </a:r>
            <a:r>
              <a:rPr lang="fa-IR" dirty="0">
                <a:solidFill>
                  <a:srgbClr val="FF0000"/>
                </a:solidFill>
              </a:rPr>
              <a:t>5 دقيقه </a:t>
            </a:r>
            <a:r>
              <a:rPr lang="fa-IR" dirty="0"/>
              <a:t>قبل از اندازه گیری فشارخون استراحت کنند و صحبت نکنند.</a:t>
            </a:r>
            <a:endParaRPr lang="en-US" dirty="0"/>
          </a:p>
          <a:p>
            <a:pPr lvl="0" algn="just"/>
            <a:r>
              <a:rPr lang="fa-IR" dirty="0"/>
              <a:t>برای اندازه گیری فشارخون لازم است </a:t>
            </a:r>
            <a:r>
              <a:rPr lang="fa-IR" dirty="0">
                <a:solidFill>
                  <a:srgbClr val="FF0000"/>
                </a:solidFill>
              </a:rPr>
              <a:t>پاهای فرد داراي تکیه گاه </a:t>
            </a:r>
            <a:r>
              <a:rPr lang="fa-IR" dirty="0"/>
              <a:t>باشد. بنابراین، شخص بايد كف پای خود را روي زمين يا یک سطح محکم بگذارد، در یک وضعیت آرام و راحت بنشیند و پشت خود را تکیه دهد و دست ها و پاهایش را روي هم نگذارد. در غير اين صورت انقباض ايزومتريك عضلات سبب افزايش فشارخون فرد مي شود. </a:t>
            </a:r>
            <a:endParaRPr lang="en-US" dirty="0"/>
          </a:p>
          <a:p>
            <a:pPr lvl="0" algn="just"/>
            <a:r>
              <a:rPr lang="fa-IR" dirty="0"/>
              <a:t>بازوی دست بيمار بايد طوری قرار گیرد که </a:t>
            </a:r>
            <a:r>
              <a:rPr lang="fa-IR" dirty="0">
                <a:solidFill>
                  <a:srgbClr val="FF0000"/>
                </a:solidFill>
              </a:rPr>
              <a:t>تحت حمایت </a:t>
            </a:r>
            <a:r>
              <a:rPr lang="fa-IR" dirty="0"/>
              <a:t>باشد (تكيه گاه داشته باشد) و به طور افقي و  </a:t>
            </a:r>
            <a:r>
              <a:rPr lang="fa-IR" dirty="0">
                <a:solidFill>
                  <a:srgbClr val="FF0000"/>
                </a:solidFill>
              </a:rPr>
              <a:t>هم سطح قلب </a:t>
            </a:r>
            <a:r>
              <a:rPr lang="fa-IR" dirty="0"/>
              <a:t>قرار گيرد. </a:t>
            </a:r>
            <a:endParaRPr lang="en-US" dirty="0"/>
          </a:p>
          <a:p>
            <a:pPr lvl="0" algn="just"/>
            <a:r>
              <a:rPr lang="fa-IR" dirty="0"/>
              <a:t>از گفتگوهاي مهيج و شوخي با فرد معاينه شونده، خودداري شود.</a:t>
            </a:r>
            <a:endParaRPr lang="en-US" dirty="0"/>
          </a:p>
          <a:p>
            <a:pPr lvl="0" algn="just"/>
            <a:r>
              <a:rPr lang="fa-IR" dirty="0"/>
              <a:t>در حين اندازه گيري فرد بايد آرام و بی حرکت بنشیند و ساكت باشد و گيرنده فشارخون نيز بايد ساكت باشد .در غير اين صورت در اثر استرس و هيجان ناشي از اين شرايط، ممكن است فشارخون فرد افزايش يابد.</a:t>
            </a:r>
            <a:endParaRPr lang="en-US" dirty="0"/>
          </a:p>
          <a:p>
            <a:pPr algn="just"/>
            <a:endParaRPr lang="en-US" dirty="0"/>
          </a:p>
        </p:txBody>
      </p:sp>
    </p:spTree>
    <p:extLst>
      <p:ext uri="{BB962C8B-B14F-4D97-AF65-F5344CB8AC3E}">
        <p14:creationId xmlns:p14="http://schemas.microsoft.com/office/powerpoint/2010/main" val="39377619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a:t>شرايطي كه در مورد استفاده از گوشي در هنگام اندازه گیری فشارخون بايد رعايت </a:t>
            </a:r>
            <a:r>
              <a:rPr lang="fa-IR" dirty="0" smtClean="0"/>
              <a:t>كرد</a:t>
            </a:r>
            <a:endParaRPr lang="en-US" dirty="0"/>
          </a:p>
        </p:txBody>
      </p:sp>
      <p:sp>
        <p:nvSpPr>
          <p:cNvPr id="3" name="Content Placeholder 2"/>
          <p:cNvSpPr>
            <a:spLocks noGrp="1"/>
          </p:cNvSpPr>
          <p:nvPr>
            <p:ph sz="quarter" idx="1"/>
          </p:nvPr>
        </p:nvSpPr>
        <p:spPr/>
        <p:txBody>
          <a:bodyPr/>
          <a:lstStyle/>
          <a:p>
            <a:pPr lvl="0" algn="just"/>
            <a:r>
              <a:rPr lang="fa-IR" dirty="0" smtClean="0"/>
              <a:t>در </a:t>
            </a:r>
            <a:r>
              <a:rPr lang="fa-IR" dirty="0"/>
              <a:t>يك محيط ساكت و آرام قرار گيريد تا صداهاي كورتكوف فرد معاينه شونده، تحت تاثير صداهاي محيط قرار نگيرد.</a:t>
            </a:r>
            <a:endParaRPr lang="en-US" dirty="0"/>
          </a:p>
          <a:p>
            <a:pPr lvl="0" algn="just"/>
            <a:r>
              <a:rPr lang="fa-IR" dirty="0"/>
              <a:t>هر دو قسمت فلزي را در گوش قرار دهيد.در بعضي گوشي ها دو طرف گوشي مورب و كمي به سمت جلو قرار دارد تا در گوش بهتر قرار گيرد.</a:t>
            </a:r>
            <a:endParaRPr lang="en-US" dirty="0"/>
          </a:p>
          <a:p>
            <a:pPr lvl="0" algn="just"/>
            <a:r>
              <a:rPr lang="fa-IR" dirty="0"/>
              <a:t>انتقال صدا به گوشي را با زدن </a:t>
            </a:r>
            <a:r>
              <a:rPr lang="fa-IR" dirty="0">
                <a:solidFill>
                  <a:srgbClr val="FF0000"/>
                </a:solidFill>
              </a:rPr>
              <a:t>ضربه ملايم انگشت </a:t>
            </a:r>
            <a:r>
              <a:rPr lang="fa-IR" dirty="0"/>
              <a:t>بر روي ديافراگم يا بل امتحان كنيد .</a:t>
            </a:r>
            <a:endParaRPr lang="en-US" dirty="0"/>
          </a:p>
          <a:p>
            <a:pPr lvl="0" algn="just"/>
            <a:r>
              <a:rPr lang="fa-IR" dirty="0"/>
              <a:t>براي نگهداري بهتر گوشي دقت كنيد لوله ها پيچ نخورد. </a:t>
            </a:r>
            <a:endParaRPr lang="en-US" dirty="0"/>
          </a:p>
          <a:p>
            <a:pPr lvl="0" algn="just"/>
            <a:r>
              <a:rPr lang="fa-IR" dirty="0"/>
              <a:t>هنگامي كه صفحه گوشي بر روي بازوي فرد قرار دارد به صفحه ديافراگم يا بل فشار زياد وارد نكنيد. با فشار كمي توسط انگشت وسط و نشانه صفحه گوشي را روي پوست (محل شريان بازويي) نگهداريد. </a:t>
            </a:r>
            <a:endParaRPr lang="en-US" dirty="0"/>
          </a:p>
          <a:p>
            <a:pPr lvl="0" algn="just"/>
            <a:r>
              <a:rPr lang="ar-SA" dirty="0"/>
              <a:t>براي استفاده از قسمت بل گوشی  با چرخاندن قسمت فلزی گوشی ارتباط قسمت دیافراگم با گوش قطع شده و سمع صدا با قسمت بل گوشی ممکن می شود. قسمت بل را بدون اعمال فشار روی پوست ناحیه ضرباندار داخل بازو قرار دهید و توجه کنید که لبه های دایره ای قسمت بل با پوست در تماس باشد. اعمال فشار موجب کشیده شدن پوست ناحیه شده و خود تبدیل به دیافراگم می شود که برای سمع صداهای ضعیف مناسب نیست</a:t>
            </a:r>
            <a:endParaRPr lang="en-US" dirty="0"/>
          </a:p>
          <a:p>
            <a:pPr algn="just"/>
            <a:endParaRPr lang="en-US" dirty="0"/>
          </a:p>
        </p:txBody>
      </p:sp>
    </p:spTree>
    <p:extLst>
      <p:ext uri="{BB962C8B-B14F-4D97-AF65-F5344CB8AC3E}">
        <p14:creationId xmlns:p14="http://schemas.microsoft.com/office/powerpoint/2010/main" val="24745769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t>انتخاب و بستن </a:t>
            </a:r>
            <a:r>
              <a:rPr lang="fa-IR" dirty="0" smtClean="0"/>
              <a:t>بازوبند</a:t>
            </a:r>
            <a:endParaRPr lang="en-US" dirty="0"/>
          </a:p>
        </p:txBody>
      </p:sp>
      <p:sp>
        <p:nvSpPr>
          <p:cNvPr id="3" name="Content Placeholder 2"/>
          <p:cNvSpPr>
            <a:spLocks noGrp="1"/>
          </p:cNvSpPr>
          <p:nvPr>
            <p:ph sz="quarter" idx="1"/>
          </p:nvPr>
        </p:nvSpPr>
        <p:spPr/>
        <p:txBody>
          <a:bodyPr>
            <a:normAutofit lnSpcReduction="10000"/>
          </a:bodyPr>
          <a:lstStyle/>
          <a:p>
            <a:pPr algn="just"/>
            <a:r>
              <a:rPr lang="fa-IR" dirty="0" smtClean="0">
                <a:solidFill>
                  <a:srgbClr val="0070C0"/>
                </a:solidFill>
              </a:rPr>
              <a:t>انتخاب بازوبند</a:t>
            </a:r>
          </a:p>
          <a:p>
            <a:pPr lvl="1" algn="just"/>
            <a:r>
              <a:rPr lang="fa-IR" dirty="0" smtClean="0"/>
              <a:t>يك </a:t>
            </a:r>
            <a:r>
              <a:rPr lang="fa-IR" dirty="0"/>
              <a:t>خطاي مهم در اندازه گيري فشارخون استفاده از بازوبند نامتناسب است. </a:t>
            </a:r>
            <a:endParaRPr lang="fa-IR" dirty="0" smtClean="0"/>
          </a:p>
          <a:p>
            <a:pPr lvl="1" algn="just"/>
            <a:r>
              <a:rPr lang="fa-IR" dirty="0" smtClean="0"/>
              <a:t>اگر </a:t>
            </a:r>
            <a:r>
              <a:rPr lang="fa-IR" dirty="0"/>
              <a:t>بازوبند </a:t>
            </a:r>
            <a:r>
              <a:rPr lang="fa-IR" dirty="0">
                <a:solidFill>
                  <a:srgbClr val="FF0000"/>
                </a:solidFill>
              </a:rPr>
              <a:t>کوچک</a:t>
            </a:r>
            <a:r>
              <a:rPr lang="fa-IR" dirty="0"/>
              <a:t> باشد باعث مي شود مقدار فشارخون </a:t>
            </a:r>
            <a:r>
              <a:rPr lang="fa-IR" dirty="0">
                <a:solidFill>
                  <a:srgbClr val="FF0000"/>
                </a:solidFill>
              </a:rPr>
              <a:t>زيادتر</a:t>
            </a:r>
            <a:r>
              <a:rPr lang="fa-IR" dirty="0"/>
              <a:t> از مقدار واقعي، و اگر بازوبند </a:t>
            </a:r>
            <a:r>
              <a:rPr lang="fa-IR" dirty="0">
                <a:solidFill>
                  <a:srgbClr val="00B050"/>
                </a:solidFill>
              </a:rPr>
              <a:t>بزرگ</a:t>
            </a:r>
            <a:r>
              <a:rPr lang="fa-IR" dirty="0"/>
              <a:t> باشد مقدار فشارخون </a:t>
            </a:r>
            <a:r>
              <a:rPr lang="fa-IR" dirty="0">
                <a:solidFill>
                  <a:srgbClr val="00B050"/>
                </a:solidFill>
              </a:rPr>
              <a:t>کمتر</a:t>
            </a:r>
            <a:r>
              <a:rPr lang="fa-IR" dirty="0"/>
              <a:t> از مقدار واقعي نشان داده شود. </a:t>
            </a:r>
            <a:endParaRPr lang="fa-IR" dirty="0" smtClean="0"/>
          </a:p>
          <a:p>
            <a:pPr lvl="1" algn="just"/>
            <a:r>
              <a:rPr lang="fa-IR" dirty="0" smtClean="0"/>
              <a:t>كيسه </a:t>
            </a:r>
            <a:r>
              <a:rPr lang="fa-IR" dirty="0"/>
              <a:t>هواي لاستيكي بازوبند بايد ابعاد صحیح داشته باشد و طول آن 80 درصد دور بازو را بپوشاند، عرض آن حدود40 درصد دور بازو  باشد. </a:t>
            </a:r>
            <a:endParaRPr lang="fa-IR" dirty="0" smtClean="0"/>
          </a:p>
          <a:p>
            <a:pPr lvl="1" algn="just"/>
            <a:r>
              <a:rPr lang="fa-IR" dirty="0" smtClean="0">
                <a:solidFill>
                  <a:srgbClr val="FF0000"/>
                </a:solidFill>
              </a:rPr>
              <a:t>اگر </a:t>
            </a:r>
            <a:r>
              <a:rPr lang="fa-IR" dirty="0">
                <a:solidFill>
                  <a:srgbClr val="FF0000"/>
                </a:solidFill>
              </a:rPr>
              <a:t>بازوي فرد خيلي چاق باشد بايد از بازوبند پهن تر استفاده شود. </a:t>
            </a:r>
            <a:endParaRPr lang="en-US" dirty="0">
              <a:solidFill>
                <a:srgbClr val="FF0000"/>
              </a:solidFill>
            </a:endParaRPr>
          </a:p>
          <a:p>
            <a:pPr marL="0" indent="0" algn="just">
              <a:buNone/>
            </a:pPr>
            <a:endParaRPr lang="en-US" dirty="0"/>
          </a:p>
          <a:p>
            <a:pPr algn="just"/>
            <a:endParaRPr lang="fa-IR" dirty="0" smtClean="0">
              <a:solidFill>
                <a:srgbClr val="00B0F0"/>
              </a:solidFill>
            </a:endParaRPr>
          </a:p>
          <a:p>
            <a:pPr algn="just"/>
            <a:endParaRPr lang="fa-IR" dirty="0">
              <a:solidFill>
                <a:srgbClr val="00B0F0"/>
              </a:solidFill>
            </a:endParaRPr>
          </a:p>
          <a:p>
            <a:pPr algn="just"/>
            <a:r>
              <a:rPr lang="fa-IR" dirty="0" smtClean="0">
                <a:solidFill>
                  <a:srgbClr val="0070C0"/>
                </a:solidFill>
              </a:rPr>
              <a:t>محل </a:t>
            </a:r>
            <a:r>
              <a:rPr lang="fa-IR" dirty="0">
                <a:solidFill>
                  <a:srgbClr val="0070C0"/>
                </a:solidFill>
              </a:rPr>
              <a:t>قرار گرفتن  بازوبند</a:t>
            </a:r>
            <a:endParaRPr lang="en-US" dirty="0">
              <a:solidFill>
                <a:srgbClr val="0070C0"/>
              </a:solidFill>
            </a:endParaRPr>
          </a:p>
          <a:p>
            <a:pPr lvl="1" algn="just"/>
            <a:r>
              <a:rPr lang="fa-IR" dirty="0"/>
              <a:t>  اگر از قبل هوايي درون بازوبند باشد ،با باز كردن پيچ تنظيم هواي پمپ </a:t>
            </a:r>
            <a:r>
              <a:rPr lang="fa-IR" dirty="0" smtClean="0"/>
              <a:t>دستگاه، هوا </a:t>
            </a:r>
            <a:r>
              <a:rPr lang="fa-IR" dirty="0"/>
              <a:t>را خالي كنيد. لبه پایینی بازوبند باید </a:t>
            </a:r>
            <a:r>
              <a:rPr lang="fa-IR" dirty="0">
                <a:solidFill>
                  <a:srgbClr val="FF0000"/>
                </a:solidFill>
              </a:rPr>
              <a:t>3-2 سانتیمتر بالاتر از نقطه ضربان شریان بازوئی(گودي يا چين آرنج) </a:t>
            </a:r>
            <a:r>
              <a:rPr lang="fa-IR" dirty="0"/>
              <a:t>باشد. </a:t>
            </a:r>
            <a:endParaRPr lang="fa-IR" dirty="0" smtClean="0"/>
          </a:p>
          <a:p>
            <a:pPr lvl="1" algn="just"/>
            <a:r>
              <a:rPr lang="fa-IR" dirty="0" smtClean="0"/>
              <a:t>بازوبند </a:t>
            </a:r>
            <a:r>
              <a:rPr lang="fa-IR" dirty="0"/>
              <a:t>را باید روی بازوی لخت فرد طوري بپيچيد كه فضای کافی برای این که بتوانید </a:t>
            </a:r>
            <a:r>
              <a:rPr lang="fa-IR" dirty="0">
                <a:solidFill>
                  <a:srgbClr val="FF0000"/>
                </a:solidFill>
              </a:rPr>
              <a:t>یک انگشت زیر بازوبند </a:t>
            </a:r>
            <a:r>
              <a:rPr lang="fa-IR" dirty="0"/>
              <a:t>قرار دهید، داشته باشد. </a:t>
            </a:r>
            <a:endParaRPr lang="en-US" dirty="0"/>
          </a:p>
          <a:p>
            <a:pPr algn="just"/>
            <a:endParaRPr lang="en-US" dirty="0"/>
          </a:p>
        </p:txBody>
      </p:sp>
      <p:pic>
        <p:nvPicPr>
          <p:cNvPr id="4" name="Picture 3"/>
          <p:cNvPicPr/>
          <p:nvPr/>
        </p:nvPicPr>
        <p:blipFill>
          <a:blip r:embed="rId2" cstate="print"/>
          <a:srcRect/>
          <a:stretch>
            <a:fillRect/>
          </a:stretch>
        </p:blipFill>
        <p:spPr bwMode="auto">
          <a:xfrm>
            <a:off x="1830292" y="2771443"/>
            <a:ext cx="2223093" cy="1664079"/>
          </a:xfrm>
          <a:prstGeom prst="rect">
            <a:avLst/>
          </a:prstGeom>
          <a:noFill/>
          <a:ln w="9525">
            <a:noFill/>
            <a:miter lim="800000"/>
            <a:headEnd/>
            <a:tailEnd/>
          </a:ln>
        </p:spPr>
      </p:pic>
    </p:spTree>
    <p:extLst>
      <p:ext uri="{BB962C8B-B14F-4D97-AF65-F5344CB8AC3E}">
        <p14:creationId xmlns:p14="http://schemas.microsoft.com/office/powerpoint/2010/main" val="16346069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اندازه گیری فشارخون از طریق نبض (لمسی)</a:t>
            </a:r>
            <a:endParaRPr lang="en-US" dirty="0"/>
          </a:p>
        </p:txBody>
      </p:sp>
      <p:sp>
        <p:nvSpPr>
          <p:cNvPr id="3" name="Content Placeholder 2"/>
          <p:cNvSpPr>
            <a:spLocks noGrp="1"/>
          </p:cNvSpPr>
          <p:nvPr>
            <p:ph sz="quarter" idx="1"/>
          </p:nvPr>
        </p:nvSpPr>
        <p:spPr/>
        <p:txBody>
          <a:bodyPr>
            <a:normAutofit/>
          </a:bodyPr>
          <a:lstStyle/>
          <a:p>
            <a:pPr algn="just">
              <a:buFont typeface="Wingdings" panose="05000000000000000000" pitchFamily="2" charset="2"/>
              <a:buChar char="q"/>
            </a:pPr>
            <a:r>
              <a:rPr lang="fa-IR" dirty="0"/>
              <a:t>اگر اندازه گیری فشارخون در فردی برای اولین بار انجام شود و یا از حدود فشار سیستول بیمار اطلاعی دردست نیست، باید قبل از اندازه گیری دقیق </a:t>
            </a:r>
            <a:r>
              <a:rPr lang="fa-IR" dirty="0" smtClean="0"/>
              <a:t>فشارخون، </a:t>
            </a:r>
            <a:r>
              <a:rPr lang="fa-IR" dirty="0"/>
              <a:t>این حدود را بدست آوریم. </a:t>
            </a:r>
            <a:r>
              <a:rPr lang="fa-IR" dirty="0" smtClean="0"/>
              <a:t>باد </a:t>
            </a:r>
            <a:r>
              <a:rPr lang="fa-IR" dirty="0"/>
              <a:t>كردن بي رويه كيسه هواي بازوبند و در </a:t>
            </a:r>
            <a:r>
              <a:rPr lang="fa-IR" dirty="0" err="1"/>
              <a:t>نتيجه</a:t>
            </a:r>
            <a:r>
              <a:rPr lang="fa-IR" dirty="0"/>
              <a:t> </a:t>
            </a:r>
            <a:r>
              <a:rPr lang="fa-IR" dirty="0" smtClean="0"/>
              <a:t>فشار </a:t>
            </a:r>
            <a:r>
              <a:rPr lang="fa-IR" dirty="0"/>
              <a:t>زياد به بازوي فرد معاينه شونده</a:t>
            </a:r>
            <a:r>
              <a:rPr lang="fa-IR" dirty="0" smtClean="0"/>
              <a:t>، موجب </a:t>
            </a:r>
            <a:r>
              <a:rPr lang="fa-IR" dirty="0">
                <a:solidFill>
                  <a:srgbClr val="FF0000"/>
                </a:solidFill>
              </a:rPr>
              <a:t>ناراحتي فرد </a:t>
            </a:r>
            <a:r>
              <a:rPr lang="fa-IR" dirty="0"/>
              <a:t>و نیز </a:t>
            </a:r>
            <a:r>
              <a:rPr lang="fa-IR" dirty="0">
                <a:solidFill>
                  <a:srgbClr val="FF0000"/>
                </a:solidFill>
              </a:rPr>
              <a:t>برآورد کمتر از مقدار واقعي فشارخون سیستول</a:t>
            </a:r>
            <a:r>
              <a:rPr lang="fa-IR" dirty="0"/>
              <a:t> می شود. </a:t>
            </a:r>
            <a:r>
              <a:rPr lang="fa-IR" dirty="0" err="1"/>
              <a:t>براي</a:t>
            </a:r>
            <a:r>
              <a:rPr lang="fa-IR" dirty="0"/>
              <a:t> </a:t>
            </a:r>
            <a:r>
              <a:rPr lang="fa-IR" dirty="0" err="1" smtClean="0"/>
              <a:t>تخمين</a:t>
            </a:r>
            <a:r>
              <a:rPr lang="fa-IR" dirty="0" smtClean="0"/>
              <a:t> </a:t>
            </a:r>
            <a:r>
              <a:rPr lang="fa-IR" dirty="0"/>
              <a:t>اوليه ميزان فشاري كه برای باد کردن بازوبند نياز است و جلوگيري از اندازه گیری ناصحیح فشارخون سیستول، در ابتدا تعیین فشارخون سيستول از طريق نبض و سپس با استفاده از گوشي انجام مي شود. اين روش در استفاده از فشارسنج های عقربه اي و جيوه اي كاربرد دارد</a:t>
            </a:r>
            <a:r>
              <a:rPr lang="fa-IR" dirty="0" smtClean="0"/>
              <a:t>.</a:t>
            </a:r>
          </a:p>
          <a:p>
            <a:pPr algn="just">
              <a:buFont typeface="Wingdings" panose="05000000000000000000" pitchFamily="2" charset="2"/>
              <a:buChar char="q"/>
            </a:pPr>
            <a:endParaRPr lang="fa-IR" dirty="0" smtClean="0"/>
          </a:p>
          <a:p>
            <a:pPr lvl="1" algn="just"/>
            <a:r>
              <a:rPr lang="fa-IR" dirty="0" smtClean="0"/>
              <a:t>در </a:t>
            </a:r>
            <a:r>
              <a:rPr lang="fa-IR" dirty="0"/>
              <a:t>ابتدا نبض شریان راديال (شریان مچ دست) دست راست فرد (يا همان دستي كه فشارخون آن اندازه گيري مي شود) را با لمس توسط انگشتان اشاره و ميانه پيدا كنيد و در همان وضعيت نگه داريد. </a:t>
            </a:r>
            <a:r>
              <a:rPr lang="fa-IR" dirty="0" smtClean="0">
                <a:solidFill>
                  <a:srgbClr val="FF0000"/>
                </a:solidFill>
              </a:rPr>
              <a:t>از </a:t>
            </a:r>
            <a:r>
              <a:rPr lang="fa-IR" dirty="0">
                <a:solidFill>
                  <a:srgbClr val="FF0000"/>
                </a:solidFill>
              </a:rPr>
              <a:t>انگشت شصت براي پيدا كردن نبض استفاده نكنيد.</a:t>
            </a:r>
          </a:p>
          <a:p>
            <a:pPr lvl="1" algn="just"/>
            <a:r>
              <a:rPr lang="fa-IR" dirty="0" smtClean="0"/>
              <a:t>پيچ </a:t>
            </a:r>
            <a:r>
              <a:rPr lang="fa-IR" dirty="0"/>
              <a:t>فلزي تنظيم هوا را ببنديد و به صورت متوالي و سريع در حالي كه نبض راديال را حس </a:t>
            </a:r>
            <a:r>
              <a:rPr lang="fa-IR" dirty="0" err="1" smtClean="0"/>
              <a:t>مي</a:t>
            </a:r>
            <a:r>
              <a:rPr lang="fa-IR" dirty="0" smtClean="0"/>
              <a:t> </a:t>
            </a:r>
            <a:r>
              <a:rPr lang="fa-IR" dirty="0" err="1" smtClean="0"/>
              <a:t>كنيد</a:t>
            </a:r>
            <a:r>
              <a:rPr lang="fa-IR" dirty="0" smtClean="0"/>
              <a:t>، </a:t>
            </a:r>
            <a:r>
              <a:rPr lang="fa-IR" dirty="0"/>
              <a:t>بازوبند را باد كنيد تا به جايي برسد كه ديگر نبض مچ دست را حس نكنيد، به محض محو شدن نبض، عددي </a:t>
            </a:r>
            <a:r>
              <a:rPr lang="fa-IR" dirty="0" err="1"/>
              <a:t>كه</a:t>
            </a:r>
            <a:r>
              <a:rPr lang="fa-IR" dirty="0"/>
              <a:t> </a:t>
            </a:r>
            <a:r>
              <a:rPr lang="fa-IR" dirty="0" smtClean="0"/>
              <a:t>عقربه یا </a:t>
            </a:r>
            <a:r>
              <a:rPr lang="fa-IR" dirty="0"/>
              <a:t>سطح </a:t>
            </a:r>
            <a:r>
              <a:rPr lang="fa-IR" dirty="0" err="1"/>
              <a:t>جيوه</a:t>
            </a:r>
            <a:r>
              <a:rPr lang="fa-IR" dirty="0"/>
              <a:t> </a:t>
            </a:r>
            <a:r>
              <a:rPr lang="fa-IR" dirty="0" smtClean="0"/>
              <a:t>در همان </a:t>
            </a:r>
            <a:r>
              <a:rPr lang="fa-IR" dirty="0"/>
              <a:t>لحظه روی </a:t>
            </a:r>
            <a:r>
              <a:rPr lang="fa-IR" dirty="0" smtClean="0"/>
              <a:t>آن </a:t>
            </a:r>
            <a:r>
              <a:rPr lang="fa-IR" dirty="0"/>
              <a:t>قرار گرفت </a:t>
            </a:r>
            <a:r>
              <a:rPr lang="fa-IR" dirty="0" smtClean="0"/>
              <a:t>را </a:t>
            </a:r>
            <a:r>
              <a:rPr lang="fa-IR" dirty="0"/>
              <a:t>در ذهن بسپاريد(مقدار فشارخون </a:t>
            </a:r>
            <a:r>
              <a:rPr lang="fa-IR" dirty="0" err="1"/>
              <a:t>سيستول</a:t>
            </a:r>
            <a:r>
              <a:rPr lang="fa-IR" dirty="0"/>
              <a:t> </a:t>
            </a:r>
            <a:r>
              <a:rPr lang="fa-IR" dirty="0" err="1" smtClean="0"/>
              <a:t>تخميني</a:t>
            </a:r>
            <a:r>
              <a:rPr lang="fa-IR" dirty="0" smtClean="0"/>
              <a:t>) </a:t>
            </a:r>
            <a:r>
              <a:rPr lang="fa-IR" dirty="0"/>
              <a:t>و اجازه دهيد افزايش فشار مانومتر تا </a:t>
            </a:r>
            <a:r>
              <a:rPr lang="fa-IR" dirty="0">
                <a:solidFill>
                  <a:srgbClr val="FF0000"/>
                </a:solidFill>
              </a:rPr>
              <a:t>حدود 30 میلی متر جيوه بالای ناپدید شدن نبض </a:t>
            </a:r>
            <a:r>
              <a:rPr lang="fa-IR" dirty="0"/>
              <a:t>ادامه يابد.</a:t>
            </a:r>
          </a:p>
          <a:p>
            <a:pPr algn="just"/>
            <a:endParaRPr lang="en-US" dirty="0"/>
          </a:p>
        </p:txBody>
      </p:sp>
    </p:spTree>
    <p:extLst>
      <p:ext uri="{BB962C8B-B14F-4D97-AF65-F5344CB8AC3E}">
        <p14:creationId xmlns:p14="http://schemas.microsoft.com/office/powerpoint/2010/main" val="23754332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اندازه گیری فشارخون از طریق نبض (لمسی</a:t>
            </a:r>
            <a:r>
              <a:rPr lang="fa-IR" dirty="0" smtClean="0"/>
              <a:t>)- ادامه</a:t>
            </a:r>
            <a:endParaRPr lang="en-US" dirty="0"/>
          </a:p>
        </p:txBody>
      </p:sp>
      <p:sp>
        <p:nvSpPr>
          <p:cNvPr id="3" name="Content Placeholder 2"/>
          <p:cNvSpPr>
            <a:spLocks noGrp="1"/>
          </p:cNvSpPr>
          <p:nvPr>
            <p:ph sz="quarter" idx="1"/>
          </p:nvPr>
        </p:nvSpPr>
        <p:spPr>
          <a:xfrm>
            <a:off x="1041084" y="1030123"/>
            <a:ext cx="10363200" cy="2383270"/>
          </a:xfrm>
        </p:spPr>
        <p:txBody>
          <a:bodyPr>
            <a:normAutofit fontScale="92500" lnSpcReduction="10000"/>
          </a:bodyPr>
          <a:lstStyle/>
          <a:p>
            <a:pPr lvl="1" algn="just"/>
            <a:r>
              <a:rPr lang="fa-IR" dirty="0" smtClean="0"/>
              <a:t>كمی </a:t>
            </a:r>
            <a:r>
              <a:rPr lang="fa-IR" dirty="0" err="1" smtClean="0"/>
              <a:t>پيچ</a:t>
            </a:r>
            <a:r>
              <a:rPr lang="fa-IR" dirty="0" smtClean="0"/>
              <a:t> هوا را شل کنید و اجازه دهید کم كم هوا با </a:t>
            </a:r>
            <a:r>
              <a:rPr lang="fa-IR" dirty="0" smtClean="0">
                <a:solidFill>
                  <a:srgbClr val="FF0000"/>
                </a:solidFill>
              </a:rPr>
              <a:t>سرعت 3-2 میلی متر جیوه در ثانیه </a:t>
            </a:r>
            <a:r>
              <a:rPr lang="fa-IR" dirty="0" smtClean="0"/>
              <a:t>از بازوبند خارج شود با كاهش فشار بازوبند، نبض مجددا" ظاهر و لمس مي شود. باید به دقت به مقدار فشاری که در آن نبض ظاهر می شود، توجه کنيد. این مقدار </a:t>
            </a:r>
            <a:r>
              <a:rPr lang="fa-IR" dirty="0" smtClean="0">
                <a:solidFill>
                  <a:srgbClr val="FF0000"/>
                </a:solidFill>
              </a:rPr>
              <a:t>برآورد تقریبی از فشارخون سیستول </a:t>
            </a:r>
            <a:r>
              <a:rPr lang="fa-IR" dirty="0" smtClean="0"/>
              <a:t>است.</a:t>
            </a:r>
          </a:p>
          <a:p>
            <a:pPr lvl="1" algn="just"/>
            <a:r>
              <a:rPr lang="fa-IR" dirty="0" smtClean="0"/>
              <a:t>اين </a:t>
            </a:r>
            <a:r>
              <a:rPr lang="fa-IR" dirty="0"/>
              <a:t>مقدار با مقدار فشاري كه در زمان ناپديد شدن نبض بدست آورديد يكسان خواهد بود و آن را تاييد مي كند.سپس با باز كردن كامل پيچ پمپ ، هواي بازوبند را به طور كامل تخليه كنيد.</a:t>
            </a:r>
          </a:p>
          <a:p>
            <a:pPr lvl="1" algn="just"/>
            <a:r>
              <a:rPr lang="fa-IR" dirty="0" smtClean="0"/>
              <a:t>مقدار </a:t>
            </a:r>
            <a:r>
              <a:rPr lang="fa-IR" dirty="0"/>
              <a:t>فشارخون سيستولي كه به ذهن سپرديد و دستي كه فشارخون آن اندازه گيري شده است را بلافاصله يادداشت كنيد. در اين شرايط به عنوان مثال اگر فشارخون سيستول 146 ميلي متر جيوه باشد، فشارخون به شكل </a:t>
            </a:r>
            <a:r>
              <a:rPr lang="en-US" dirty="0"/>
              <a:t>p/146 </a:t>
            </a:r>
            <a:r>
              <a:rPr lang="fa-IR" dirty="0" smtClean="0"/>
              <a:t> دست </a:t>
            </a:r>
            <a:r>
              <a:rPr lang="fa-IR" dirty="0"/>
              <a:t>راست ثبت مي شود</a:t>
            </a:r>
            <a:r>
              <a:rPr lang="fa-IR" dirty="0" smtClean="0"/>
              <a:t>.</a:t>
            </a:r>
            <a:endParaRPr lang="fa-IR" dirty="0"/>
          </a:p>
          <a:p>
            <a:pPr algn="just"/>
            <a:endParaRPr lang="en-US" dirty="0"/>
          </a:p>
        </p:txBody>
      </p:sp>
      <p:sp>
        <p:nvSpPr>
          <p:cNvPr id="4" name="Content Placeholder 2"/>
          <p:cNvSpPr txBox="1">
            <a:spLocks/>
          </p:cNvSpPr>
          <p:nvPr/>
        </p:nvSpPr>
        <p:spPr>
          <a:xfrm>
            <a:off x="1041084" y="4035692"/>
            <a:ext cx="10114808" cy="2306844"/>
          </a:xfrm>
          <a:prstGeom prst="rect">
            <a:avLst/>
          </a:prstGeom>
        </p:spPr>
        <p:txBody>
          <a:bodyPr vert="horz">
            <a:normAutofit fontScale="92500" lnSpcReduction="10000"/>
          </a:bodyPr>
          <a:lstStyle>
            <a:lvl1pPr marL="274320" indent="-274320" algn="r" rtl="1" eaLnBrk="1" latinLnBrk="0" hangingPunct="1">
              <a:spcBef>
                <a:spcPts val="580"/>
              </a:spcBef>
              <a:buClr>
                <a:schemeClr val="accent1"/>
              </a:buClr>
              <a:buSzPct val="85000"/>
              <a:buFont typeface="Wingdings 2"/>
              <a:buChar char=""/>
              <a:defRPr kumimoji="0" sz="2000" b="1" kern="1200">
                <a:solidFill>
                  <a:schemeClr val="tx1"/>
                </a:solidFill>
                <a:latin typeface="+mn-lt"/>
                <a:ea typeface="+mn-ea"/>
                <a:cs typeface="B Nazanin" panose="00000400000000000000" pitchFamily="2" charset="-78"/>
              </a:defRPr>
            </a:lvl1pPr>
            <a:lvl2pPr marL="548640" indent="-228600" algn="r" rtl="1" eaLnBrk="1" latinLnBrk="0" hangingPunct="1">
              <a:spcBef>
                <a:spcPts val="370"/>
              </a:spcBef>
              <a:buClr>
                <a:schemeClr val="accent2"/>
              </a:buClr>
              <a:buSzPct val="85000"/>
              <a:buFont typeface="Wingdings 2"/>
              <a:buChar char=""/>
              <a:defRPr kumimoji="0" sz="2000" b="1" kern="1200">
                <a:solidFill>
                  <a:schemeClr val="tx1"/>
                </a:solidFill>
                <a:latin typeface="+mn-lt"/>
                <a:ea typeface="+mn-ea"/>
                <a:cs typeface="B Nazanin" panose="00000400000000000000" pitchFamily="2" charset="-78"/>
              </a:defRPr>
            </a:lvl2pPr>
            <a:lvl3pPr marL="822960" indent="-228600" algn="r" rtl="1" eaLnBrk="1" latinLnBrk="0" hangingPunct="1">
              <a:spcBef>
                <a:spcPts val="370"/>
              </a:spcBef>
              <a:buClr>
                <a:schemeClr val="accent1">
                  <a:tint val="60000"/>
                </a:schemeClr>
              </a:buClr>
              <a:buSzPct val="85000"/>
              <a:buFont typeface="Wingdings 2"/>
              <a:buChar char=""/>
              <a:defRPr kumimoji="0" sz="2000" b="1" kern="1200">
                <a:solidFill>
                  <a:schemeClr val="tx1"/>
                </a:solidFill>
                <a:latin typeface="+mn-lt"/>
                <a:ea typeface="+mn-ea"/>
                <a:cs typeface="B Nazanin" panose="00000400000000000000" pitchFamily="2" charset="-78"/>
              </a:defRPr>
            </a:lvl3pPr>
            <a:lvl4pPr marL="1097280" indent="-228600" algn="r" rtl="1" eaLnBrk="1" latinLnBrk="0" hangingPunct="1">
              <a:spcBef>
                <a:spcPts val="370"/>
              </a:spcBef>
              <a:buClr>
                <a:schemeClr val="accent3"/>
              </a:buClr>
              <a:buSzPct val="80000"/>
              <a:buFont typeface="Wingdings 2"/>
              <a:buChar char=""/>
              <a:defRPr kumimoji="0" sz="2000" b="1" kern="1200">
                <a:solidFill>
                  <a:schemeClr val="tx1"/>
                </a:solidFill>
                <a:latin typeface="+mn-lt"/>
                <a:ea typeface="+mn-ea"/>
                <a:cs typeface="B Nazanin" panose="00000400000000000000" pitchFamily="2" charset="-78"/>
              </a:defRPr>
            </a:lvl4pPr>
            <a:lvl5pPr marL="1371600" indent="-228600" algn="r" rtl="1" eaLnBrk="1" latinLnBrk="0" hangingPunct="1">
              <a:spcBef>
                <a:spcPts val="370"/>
              </a:spcBef>
              <a:buClr>
                <a:schemeClr val="accent3"/>
              </a:buClr>
              <a:buFontTx/>
              <a:buChar char="o"/>
              <a:defRPr kumimoji="0" sz="2000" b="1" kern="1200">
                <a:solidFill>
                  <a:schemeClr val="tx1"/>
                </a:solidFill>
                <a:latin typeface="+mn-lt"/>
                <a:ea typeface="+mn-ea"/>
                <a:cs typeface="B Nazanin" panose="00000400000000000000" pitchFamily="2" charset="-78"/>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lgn="just"/>
            <a:r>
              <a:rPr lang="fa-IR" dirty="0" err="1" smtClean="0">
                <a:solidFill>
                  <a:srgbClr val="FF0000"/>
                </a:solidFill>
              </a:rPr>
              <a:t>فشارخون</a:t>
            </a:r>
            <a:r>
              <a:rPr lang="fa-IR" dirty="0" smtClean="0">
                <a:solidFill>
                  <a:srgbClr val="FF0000"/>
                </a:solidFill>
              </a:rPr>
              <a:t> </a:t>
            </a:r>
            <a:r>
              <a:rPr lang="fa-IR" dirty="0" err="1" smtClean="0">
                <a:solidFill>
                  <a:srgbClr val="FF0000"/>
                </a:solidFill>
              </a:rPr>
              <a:t>دياستول</a:t>
            </a:r>
            <a:r>
              <a:rPr lang="fa-IR" dirty="0" smtClean="0">
                <a:solidFill>
                  <a:srgbClr val="FF0000"/>
                </a:solidFill>
              </a:rPr>
              <a:t> را </a:t>
            </a:r>
            <a:r>
              <a:rPr lang="fa-IR" dirty="0" err="1" smtClean="0">
                <a:solidFill>
                  <a:srgbClr val="FF0000"/>
                </a:solidFill>
              </a:rPr>
              <a:t>نمي</a:t>
            </a:r>
            <a:r>
              <a:rPr lang="fa-IR" dirty="0" smtClean="0">
                <a:solidFill>
                  <a:srgbClr val="FF0000"/>
                </a:solidFill>
              </a:rPr>
              <a:t> توان با لمس نبض بدست آورد</a:t>
            </a:r>
            <a:r>
              <a:rPr lang="fa-IR" dirty="0" smtClean="0"/>
              <a:t>. بنابراین، برای مشخص کردن مقدار </a:t>
            </a:r>
            <a:r>
              <a:rPr lang="fa-IR" dirty="0" err="1" smtClean="0"/>
              <a:t>فشارخون</a:t>
            </a:r>
            <a:r>
              <a:rPr lang="fa-IR" dirty="0" smtClean="0"/>
              <a:t> </a:t>
            </a:r>
            <a:r>
              <a:rPr lang="fa-IR" dirty="0" err="1" smtClean="0"/>
              <a:t>دياستول</a:t>
            </a:r>
            <a:r>
              <a:rPr lang="fa-IR" dirty="0" smtClean="0"/>
              <a:t> و به خصوص مقدار </a:t>
            </a:r>
            <a:r>
              <a:rPr lang="fa-IR" dirty="0" err="1" smtClean="0"/>
              <a:t>دقيق</a:t>
            </a:r>
            <a:r>
              <a:rPr lang="fa-IR" dirty="0" smtClean="0"/>
              <a:t> </a:t>
            </a:r>
            <a:r>
              <a:rPr lang="fa-IR" dirty="0" err="1" smtClean="0"/>
              <a:t>فشارخون</a:t>
            </a:r>
            <a:r>
              <a:rPr lang="fa-IR" dirty="0" smtClean="0"/>
              <a:t> </a:t>
            </a:r>
            <a:r>
              <a:rPr lang="fa-IR" dirty="0" err="1" smtClean="0"/>
              <a:t>سيستول</a:t>
            </a:r>
            <a:r>
              <a:rPr lang="fa-IR" dirty="0" smtClean="0"/>
              <a:t>، </a:t>
            </a:r>
            <a:r>
              <a:rPr lang="fa-IR" dirty="0" err="1" smtClean="0"/>
              <a:t>بايد</a:t>
            </a:r>
            <a:r>
              <a:rPr lang="fa-IR" dirty="0" smtClean="0"/>
              <a:t> از </a:t>
            </a:r>
            <a:r>
              <a:rPr lang="fa-IR" dirty="0" err="1" smtClean="0"/>
              <a:t>گوشي</a:t>
            </a:r>
            <a:r>
              <a:rPr lang="fa-IR" dirty="0" smtClean="0"/>
              <a:t> استفاده </a:t>
            </a:r>
            <a:r>
              <a:rPr lang="fa-IR" dirty="0" err="1" smtClean="0"/>
              <a:t>كرد</a:t>
            </a:r>
            <a:r>
              <a:rPr lang="fa-IR" dirty="0" smtClean="0"/>
              <a:t>. </a:t>
            </a:r>
          </a:p>
          <a:p>
            <a:pPr algn="just"/>
            <a:r>
              <a:rPr lang="fa-IR" dirty="0" smtClean="0"/>
              <a:t>اندازه </a:t>
            </a:r>
            <a:r>
              <a:rPr lang="fa-IR" dirty="0" err="1" smtClean="0"/>
              <a:t>گيري</a:t>
            </a:r>
            <a:r>
              <a:rPr lang="fa-IR" dirty="0" smtClean="0"/>
              <a:t> </a:t>
            </a:r>
            <a:r>
              <a:rPr lang="fa-IR" dirty="0" err="1" smtClean="0"/>
              <a:t>فشارخون</a:t>
            </a:r>
            <a:r>
              <a:rPr lang="fa-IR" dirty="0" smtClean="0"/>
              <a:t> از </a:t>
            </a:r>
            <a:r>
              <a:rPr lang="fa-IR" dirty="0" err="1" smtClean="0"/>
              <a:t>طريق</a:t>
            </a:r>
            <a:r>
              <a:rPr lang="fa-IR" dirty="0" smtClean="0"/>
              <a:t> لمس نبض در بیمارانی که ممکن است قضاوت صحیح در مورد نقطه انتهایی شنیدن صدا یا قطع صدا در آنها مشکل باشد (مانند زنان باردار، بیماران در شوک، یا افرادی که ورزش می کنند)، مفید است. </a:t>
            </a:r>
            <a:endParaRPr lang="en-US" dirty="0" smtClean="0"/>
          </a:p>
          <a:p>
            <a:pPr algn="just"/>
            <a:r>
              <a:rPr lang="fa-IR" dirty="0" smtClean="0"/>
              <a:t>اگر می خواهید اندازه گیری از </a:t>
            </a:r>
            <a:r>
              <a:rPr lang="fa-IR" dirty="0" err="1" smtClean="0"/>
              <a:t>طريق</a:t>
            </a:r>
            <a:r>
              <a:rPr lang="fa-IR" dirty="0" smtClean="0"/>
              <a:t> نبض را تکرار کنید، حداقل1 تا 2 دقیقه صبر کنید و </a:t>
            </a:r>
            <a:r>
              <a:rPr lang="fa-IR" dirty="0" err="1" smtClean="0"/>
              <a:t>مجدداً</a:t>
            </a:r>
            <a:r>
              <a:rPr lang="fa-IR" dirty="0" smtClean="0"/>
              <a:t> </a:t>
            </a:r>
            <a:r>
              <a:rPr lang="fa-IR" dirty="0" err="1" smtClean="0"/>
              <a:t>کاف</a:t>
            </a:r>
            <a:r>
              <a:rPr lang="fa-IR" dirty="0" smtClean="0"/>
              <a:t> را باد کنید.</a:t>
            </a:r>
            <a:endParaRPr lang="en-US" dirty="0" smtClean="0"/>
          </a:p>
          <a:p>
            <a:pPr algn="just"/>
            <a:r>
              <a:rPr lang="fa-IR" dirty="0" err="1" smtClean="0">
                <a:solidFill>
                  <a:srgbClr val="FF0000"/>
                </a:solidFill>
              </a:rPr>
              <a:t>کيسه</a:t>
            </a:r>
            <a:r>
              <a:rPr lang="fa-IR" dirty="0" smtClean="0">
                <a:solidFill>
                  <a:srgbClr val="FF0000"/>
                </a:solidFill>
              </a:rPr>
              <a:t> هوا را سریع پمپ کنید و آرام تخلیه کنید</a:t>
            </a:r>
            <a:r>
              <a:rPr lang="fa-IR" dirty="0" smtClean="0"/>
              <a:t>. در غیر اینصورت </a:t>
            </a:r>
            <a:r>
              <a:rPr lang="fa-IR" dirty="0" err="1" smtClean="0"/>
              <a:t>فشارخون</a:t>
            </a:r>
            <a:r>
              <a:rPr lang="fa-IR" dirty="0" smtClean="0"/>
              <a:t> نادرست برآورد می شود. </a:t>
            </a:r>
            <a:r>
              <a:rPr lang="fa-IR" dirty="0" err="1" smtClean="0"/>
              <a:t>تخليه</a:t>
            </a:r>
            <a:r>
              <a:rPr lang="fa-IR" dirty="0" smtClean="0"/>
              <a:t> </a:t>
            </a:r>
            <a:r>
              <a:rPr lang="fa-IR" dirty="0" err="1" smtClean="0"/>
              <a:t>سريع</a:t>
            </a:r>
            <a:r>
              <a:rPr lang="fa-IR" dirty="0" smtClean="0"/>
              <a:t> </a:t>
            </a:r>
            <a:r>
              <a:rPr lang="fa-IR" dirty="0" err="1" smtClean="0"/>
              <a:t>هواي</a:t>
            </a:r>
            <a:r>
              <a:rPr lang="fa-IR" dirty="0" smtClean="0"/>
              <a:t> بازوبند سبب </a:t>
            </a:r>
            <a:r>
              <a:rPr lang="fa-IR" dirty="0" err="1" smtClean="0"/>
              <a:t>تخمين</a:t>
            </a:r>
            <a:r>
              <a:rPr lang="fa-IR" dirty="0" smtClean="0"/>
              <a:t> </a:t>
            </a:r>
            <a:r>
              <a:rPr lang="fa-IR" dirty="0" err="1" smtClean="0"/>
              <a:t>كمتر</a:t>
            </a:r>
            <a:r>
              <a:rPr lang="fa-IR" dirty="0" smtClean="0"/>
              <a:t> </a:t>
            </a:r>
            <a:r>
              <a:rPr lang="fa-IR" dirty="0" err="1" smtClean="0"/>
              <a:t>فشارخون</a:t>
            </a:r>
            <a:r>
              <a:rPr lang="fa-IR" dirty="0" smtClean="0"/>
              <a:t> </a:t>
            </a:r>
            <a:r>
              <a:rPr lang="fa-IR" dirty="0" err="1" smtClean="0"/>
              <a:t>سيستول</a:t>
            </a:r>
            <a:r>
              <a:rPr lang="fa-IR" dirty="0" smtClean="0"/>
              <a:t> و </a:t>
            </a:r>
            <a:r>
              <a:rPr lang="fa-IR" dirty="0" err="1" smtClean="0"/>
              <a:t>بيشتر</a:t>
            </a:r>
            <a:r>
              <a:rPr lang="fa-IR" dirty="0" smtClean="0"/>
              <a:t> </a:t>
            </a:r>
            <a:r>
              <a:rPr lang="fa-IR" dirty="0" err="1" smtClean="0"/>
              <a:t>فشارخون</a:t>
            </a:r>
            <a:r>
              <a:rPr lang="fa-IR" dirty="0" smtClean="0"/>
              <a:t> </a:t>
            </a:r>
            <a:r>
              <a:rPr lang="fa-IR" dirty="0" err="1" smtClean="0"/>
              <a:t>دياستول</a:t>
            </a:r>
            <a:r>
              <a:rPr lang="fa-IR" dirty="0" smtClean="0"/>
              <a:t> </a:t>
            </a:r>
            <a:r>
              <a:rPr lang="fa-IR" dirty="0" err="1" smtClean="0"/>
              <a:t>مي</a:t>
            </a:r>
            <a:r>
              <a:rPr lang="fa-IR" dirty="0" smtClean="0"/>
              <a:t> شود.</a:t>
            </a:r>
            <a:endParaRPr lang="en-US" dirty="0" smtClean="0"/>
          </a:p>
          <a:p>
            <a:pPr algn="just"/>
            <a:endParaRPr lang="en-US" dirty="0"/>
          </a:p>
        </p:txBody>
      </p:sp>
      <p:sp>
        <p:nvSpPr>
          <p:cNvPr id="5" name="Title 1"/>
          <p:cNvSpPr txBox="1">
            <a:spLocks/>
          </p:cNvSpPr>
          <p:nvPr/>
        </p:nvSpPr>
        <p:spPr>
          <a:xfrm>
            <a:off x="2111835" y="3413393"/>
            <a:ext cx="7973305" cy="622300"/>
          </a:xfrm>
          <a:prstGeom prst="rect">
            <a:avLst/>
          </a:prstGeom>
        </p:spPr>
        <p:txBody>
          <a:bodyPr bIns="91440" anchor="b" anchorCtr="0">
            <a:normAutofit/>
          </a:bodyPr>
          <a:lstStyle>
            <a:lvl1pPr algn="ctr" rtl="1" eaLnBrk="1" latinLnBrk="0" hangingPunct="1">
              <a:spcBef>
                <a:spcPct val="0"/>
              </a:spcBef>
              <a:buNone/>
              <a:defRPr kumimoji="0" sz="2800" kern="1200">
                <a:solidFill>
                  <a:schemeClr val="tx2"/>
                </a:solidFill>
                <a:latin typeface="+mj-lt"/>
                <a:ea typeface="+mj-ea"/>
                <a:cs typeface="B Titr" panose="00000700000000000000" pitchFamily="2" charset="-78"/>
              </a:defRPr>
            </a:lvl1pPr>
          </a:lstStyle>
          <a:p>
            <a:r>
              <a:rPr lang="fa-IR" dirty="0" smtClean="0"/>
              <a:t>نکات مهم در اندازه گیری </a:t>
            </a:r>
            <a:r>
              <a:rPr lang="fa-IR" dirty="0" err="1" smtClean="0"/>
              <a:t>فشارخون</a:t>
            </a:r>
            <a:r>
              <a:rPr lang="fa-IR" dirty="0" smtClean="0"/>
              <a:t> از طریق نبض (لمسی)</a:t>
            </a:r>
            <a:endParaRPr lang="en-US" dirty="0"/>
          </a:p>
        </p:txBody>
      </p:sp>
    </p:spTree>
    <p:extLst>
      <p:ext uri="{BB962C8B-B14F-4D97-AF65-F5344CB8AC3E}">
        <p14:creationId xmlns:p14="http://schemas.microsoft.com/office/powerpoint/2010/main" val="20276033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اندازه گیری فشارخون با استفاده از گوشی</a:t>
            </a:r>
            <a:endParaRPr lang="en-US" dirty="0"/>
          </a:p>
        </p:txBody>
      </p:sp>
      <p:sp>
        <p:nvSpPr>
          <p:cNvPr id="3" name="Content Placeholder 2"/>
          <p:cNvSpPr>
            <a:spLocks noGrp="1"/>
          </p:cNvSpPr>
          <p:nvPr>
            <p:ph sz="quarter" idx="1"/>
          </p:nvPr>
        </p:nvSpPr>
        <p:spPr/>
        <p:txBody>
          <a:bodyPr/>
          <a:lstStyle/>
          <a:p>
            <a:pPr algn="just"/>
            <a:r>
              <a:rPr lang="fa-IR" dirty="0"/>
              <a:t>وقتی گوشي روي شریان بازويي يك فرد طبيعي قرار دهيد، هيچ صدايي شنيده نمي شود. نبض ها </a:t>
            </a:r>
            <a:r>
              <a:rPr lang="fa-IR" dirty="0" err="1" smtClean="0"/>
              <a:t>هيچ</a:t>
            </a:r>
            <a:r>
              <a:rPr lang="fa-IR" dirty="0" smtClean="0"/>
              <a:t> </a:t>
            </a:r>
            <a:r>
              <a:rPr lang="fa-IR" dirty="0"/>
              <a:t>صدايي توليد نمي كنند</a:t>
            </a:r>
            <a:r>
              <a:rPr lang="fa-IR" dirty="0" smtClean="0"/>
              <a:t>. اگر بازوبند را </a:t>
            </a:r>
            <a:r>
              <a:rPr lang="fa-IR" dirty="0"/>
              <a:t>تا بالاي مقدار فشارخون سيستول باد كنيد، </a:t>
            </a:r>
            <a:r>
              <a:rPr lang="fa-IR" dirty="0" smtClean="0"/>
              <a:t>نیز </a:t>
            </a:r>
            <a:r>
              <a:rPr lang="fa-IR" dirty="0" err="1" smtClean="0"/>
              <a:t>هيچ</a:t>
            </a:r>
            <a:r>
              <a:rPr lang="fa-IR" dirty="0" smtClean="0"/>
              <a:t> </a:t>
            </a:r>
            <a:r>
              <a:rPr lang="fa-IR" dirty="0"/>
              <a:t>صدايي شنيده نمي شود، </a:t>
            </a:r>
            <a:r>
              <a:rPr lang="fa-IR" dirty="0" err="1"/>
              <a:t>زيرا</a:t>
            </a:r>
            <a:r>
              <a:rPr lang="fa-IR" dirty="0"/>
              <a:t> </a:t>
            </a:r>
            <a:r>
              <a:rPr lang="fa-IR" dirty="0" err="1" smtClean="0"/>
              <a:t>جريان</a:t>
            </a:r>
            <a:r>
              <a:rPr lang="fa-IR" dirty="0" smtClean="0"/>
              <a:t> </a:t>
            </a:r>
            <a:r>
              <a:rPr lang="fa-IR" dirty="0"/>
              <a:t>خون </a:t>
            </a:r>
            <a:r>
              <a:rPr lang="fa-IR" dirty="0" smtClean="0"/>
              <a:t>به </a:t>
            </a:r>
            <a:r>
              <a:rPr lang="fa-IR" dirty="0"/>
              <a:t>طور كامل مسدود </a:t>
            </a:r>
            <a:r>
              <a:rPr lang="fa-IR" dirty="0" err="1"/>
              <a:t>مي</a:t>
            </a:r>
            <a:r>
              <a:rPr lang="fa-IR" dirty="0"/>
              <a:t> </a:t>
            </a:r>
            <a:r>
              <a:rPr lang="fa-IR" dirty="0" smtClean="0"/>
              <a:t>شود. </a:t>
            </a:r>
          </a:p>
          <a:p>
            <a:pPr algn="just"/>
            <a:r>
              <a:rPr lang="fa-IR" dirty="0" smtClean="0"/>
              <a:t>اگر </a:t>
            </a:r>
            <a:r>
              <a:rPr lang="fa-IR" dirty="0"/>
              <a:t>فشار داخل بازوبند تا آن جا پايين بيايد كه برابر با مقدار فشارخون سيستول فرد شود، صدایی شنیده می شود که به آن </a:t>
            </a:r>
            <a:r>
              <a:rPr lang="fa-IR" dirty="0">
                <a:solidFill>
                  <a:srgbClr val="00B050"/>
                </a:solidFill>
              </a:rPr>
              <a:t>اولين صداي كورتكوف </a:t>
            </a:r>
            <a:r>
              <a:rPr lang="fa-IR" dirty="0"/>
              <a:t>گفته مي شود.در اين حالت مقداري خون </a:t>
            </a:r>
            <a:r>
              <a:rPr lang="fa-IR" dirty="0" smtClean="0"/>
              <a:t>با </a:t>
            </a:r>
            <a:r>
              <a:rPr lang="fa-IR" dirty="0"/>
              <a:t>برتري يافتن فشار داخل شریان بر فشار داخل بازوبند به صورت </a:t>
            </a:r>
            <a:r>
              <a:rPr lang="fa-IR" dirty="0" err="1"/>
              <a:t>جهشي</a:t>
            </a:r>
            <a:r>
              <a:rPr lang="fa-IR" dirty="0"/>
              <a:t> </a:t>
            </a:r>
            <a:r>
              <a:rPr lang="fa-IR" dirty="0" smtClean="0"/>
              <a:t>در شریان به حرکت در </a:t>
            </a:r>
            <a:r>
              <a:rPr lang="fa-IR" dirty="0"/>
              <a:t>مي آيد و چون هنوز </a:t>
            </a:r>
            <a:r>
              <a:rPr lang="fa-IR" dirty="0" smtClean="0"/>
              <a:t>شریان </a:t>
            </a:r>
            <a:r>
              <a:rPr lang="fa-IR" dirty="0"/>
              <a:t>كاملا" باز </a:t>
            </a:r>
            <a:r>
              <a:rPr lang="fa-IR" dirty="0" smtClean="0"/>
              <a:t>نشده، به </a:t>
            </a:r>
            <a:r>
              <a:rPr lang="fa-IR" dirty="0"/>
              <a:t>صورت </a:t>
            </a:r>
            <a:r>
              <a:rPr lang="fa-IR" dirty="0">
                <a:solidFill>
                  <a:srgbClr val="FF0000"/>
                </a:solidFill>
              </a:rPr>
              <a:t>جريان گردابي </a:t>
            </a:r>
            <a:r>
              <a:rPr lang="fa-IR" dirty="0"/>
              <a:t>در مي آيد و صداهاي قابل سمع ايجاد مي كند. </a:t>
            </a:r>
            <a:endParaRPr lang="fa-IR" dirty="0" smtClean="0"/>
          </a:p>
          <a:p>
            <a:pPr algn="just"/>
            <a:r>
              <a:rPr lang="fa-IR" dirty="0" err="1" smtClean="0"/>
              <a:t>اين</a:t>
            </a:r>
            <a:r>
              <a:rPr lang="fa-IR" dirty="0" smtClean="0"/>
              <a:t> </a:t>
            </a:r>
            <a:r>
              <a:rPr lang="fa-IR" dirty="0"/>
              <a:t>دو فرآيند موجب پيدايش </a:t>
            </a:r>
            <a:r>
              <a:rPr lang="fa-IR" dirty="0">
                <a:solidFill>
                  <a:srgbClr val="FF0000"/>
                </a:solidFill>
              </a:rPr>
              <a:t>صداهاي كورتكوف </a:t>
            </a:r>
            <a:r>
              <a:rPr lang="fa-IR" dirty="0"/>
              <a:t>مي شوند. با پايين آمدن فشار بازوبند، تا زماني كه فشار داخل بازوبند بين فشار سيستول و دياستول قرار گيرد صداهاي ضربه اي (تپ تپ) ادامه مي يابد و با كاهش بيشتر فشار در داخل بازوبند كيفيت صداها تغيير مي كند و در نقطه ای کاملا خاموش می شوند. اين پديده به اين علت است كه فشار بازوبند از فشار دياستول كمتر شده است و هيچ فشاري از طرف بازوبند روي شریان نيست و جريان گردابي وجود ندارد و در نتيجه هيچ صدايي ايجاد نمي شود. این نقطه معادل فشارخون دیاستول فرد است. </a:t>
            </a:r>
            <a:endParaRPr lang="fa-IR" dirty="0" smtClean="0"/>
          </a:p>
          <a:p>
            <a:pPr algn="just"/>
            <a:r>
              <a:rPr lang="fa-IR" dirty="0" smtClean="0">
                <a:solidFill>
                  <a:srgbClr val="FF0000"/>
                </a:solidFill>
              </a:rPr>
              <a:t>پس </a:t>
            </a:r>
            <a:r>
              <a:rPr lang="fa-IR" dirty="0">
                <a:solidFill>
                  <a:srgbClr val="FF0000"/>
                </a:solidFill>
              </a:rPr>
              <a:t>به طور خلاصه اولین صدایی که با گوشی شنیده می شود نشانه فشارخون سیستول و آخرین صدا نشانه فشارخون دیاستول است. </a:t>
            </a:r>
            <a:endParaRPr lang="en-US" dirty="0">
              <a:solidFill>
                <a:srgbClr val="FF0000"/>
              </a:solidFill>
            </a:endParaRPr>
          </a:p>
        </p:txBody>
      </p:sp>
    </p:spTree>
    <p:extLst>
      <p:ext uri="{BB962C8B-B14F-4D97-AF65-F5344CB8AC3E}">
        <p14:creationId xmlns:p14="http://schemas.microsoft.com/office/powerpoint/2010/main" val="4497485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74488" y="923925"/>
            <a:ext cx="7493387" cy="5010150"/>
          </a:xfrm>
          <a:prstGeom prst="rect">
            <a:avLst/>
          </a:prstGeom>
        </p:spPr>
      </p:pic>
    </p:spTree>
    <p:extLst>
      <p:ext uri="{BB962C8B-B14F-4D97-AF65-F5344CB8AC3E}">
        <p14:creationId xmlns:p14="http://schemas.microsoft.com/office/powerpoint/2010/main" val="15980968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روش اندازه </a:t>
            </a:r>
            <a:r>
              <a:rPr lang="fa-IR" b="1" dirty="0"/>
              <a:t>گیری فشارخون با استفاده از </a:t>
            </a:r>
            <a:r>
              <a:rPr lang="fa-IR" b="1" dirty="0" smtClean="0"/>
              <a:t>گوشی</a:t>
            </a:r>
            <a:endParaRPr lang="en-US" dirty="0"/>
          </a:p>
        </p:txBody>
      </p:sp>
      <p:sp>
        <p:nvSpPr>
          <p:cNvPr id="3" name="Content Placeholder 2"/>
          <p:cNvSpPr>
            <a:spLocks noGrp="1"/>
          </p:cNvSpPr>
          <p:nvPr>
            <p:ph sz="quarter" idx="1"/>
          </p:nvPr>
        </p:nvSpPr>
        <p:spPr/>
        <p:txBody>
          <a:bodyPr>
            <a:normAutofit fontScale="92500" lnSpcReduction="10000"/>
          </a:bodyPr>
          <a:lstStyle/>
          <a:p>
            <a:pPr algn="just"/>
            <a:r>
              <a:rPr lang="fa-IR" dirty="0" smtClean="0"/>
              <a:t>1. حدود </a:t>
            </a:r>
            <a:r>
              <a:rPr lang="fa-IR" dirty="0">
                <a:solidFill>
                  <a:srgbClr val="FF0000"/>
                </a:solidFill>
              </a:rPr>
              <a:t>يك دقيقه </a:t>
            </a:r>
            <a:r>
              <a:rPr lang="fa-IR" dirty="0"/>
              <a:t>بعد از اندازه گیری فشارخون به روش لمسی و تعیین فشار ناپديد شدن نبض، با استفاده از گوشی پزشکی و شنیدن صداهای کوروتکوف اندازه گیری دقیق فشارخون انجام می شود.</a:t>
            </a:r>
          </a:p>
          <a:p>
            <a:pPr algn="just"/>
            <a:r>
              <a:rPr lang="fa-IR" dirty="0" smtClean="0"/>
              <a:t>2. ابتدا </a:t>
            </a:r>
            <a:r>
              <a:rPr lang="fa-IR" dirty="0"/>
              <a:t>بازوبند دستگاه را دور بازو بپیچید. معمولا" از </a:t>
            </a:r>
            <a:r>
              <a:rPr lang="fa-IR" dirty="0">
                <a:solidFill>
                  <a:srgbClr val="FF0000"/>
                </a:solidFill>
              </a:rPr>
              <a:t>دست راست </a:t>
            </a:r>
            <a:r>
              <a:rPr lang="fa-IR" dirty="0"/>
              <a:t>براي اندازه گيري فشارخون استفاده مي شود. دست فرد را بر روي يك سطح طوري تكيه دهيد كه </a:t>
            </a:r>
            <a:r>
              <a:rPr lang="fa-IR" dirty="0">
                <a:solidFill>
                  <a:srgbClr val="7030A0"/>
                </a:solidFill>
              </a:rPr>
              <a:t>هم سطح قلب </a:t>
            </a:r>
            <a:r>
              <a:rPr lang="fa-IR" dirty="0"/>
              <a:t>قرار گيرد.</a:t>
            </a:r>
          </a:p>
          <a:p>
            <a:pPr algn="just"/>
            <a:r>
              <a:rPr lang="fa-IR" dirty="0" smtClean="0"/>
              <a:t>3. لبه </a:t>
            </a:r>
            <a:r>
              <a:rPr lang="fa-IR" dirty="0"/>
              <a:t>های انتهايي دو طرف گوشی را به </a:t>
            </a:r>
            <a:r>
              <a:rPr lang="fa-IR" dirty="0">
                <a:solidFill>
                  <a:srgbClr val="00B050"/>
                </a:solidFill>
              </a:rPr>
              <a:t>شكل مورب و به سمت جلو </a:t>
            </a:r>
            <a:r>
              <a:rPr lang="fa-IR" dirty="0"/>
              <a:t>در گوش قرار دهید.</a:t>
            </a:r>
          </a:p>
          <a:p>
            <a:pPr algn="just"/>
            <a:r>
              <a:rPr lang="fa-IR" dirty="0" smtClean="0"/>
              <a:t>4. دیافراگم </a:t>
            </a:r>
            <a:r>
              <a:rPr lang="fa-IR" dirty="0"/>
              <a:t>گوشی را به طور ملایم روی شریان بازویی در محل داخلي گودي يا چين آرنج قرار دهید. </a:t>
            </a:r>
            <a:r>
              <a:rPr lang="fa-IR" dirty="0">
                <a:solidFill>
                  <a:srgbClr val="FF5050"/>
                </a:solidFill>
              </a:rPr>
              <a:t>لبه گوشی نباید با لباس، بازوبند یا لوله های لاستیکی تماس یابد</a:t>
            </a:r>
            <a:r>
              <a:rPr lang="fa-IR" dirty="0"/>
              <a:t> ،در غير اين صورت صداهایی که در اثر اصطکاک ایجاد می شود، در شنيدن صداهاي كورتكوف اختلال ايجاد مي كند. از ايجاد ضربه هاي خارجي و نابجا به گوشي در حين تخليه هواي بازوبند بپرهیزید. در تمام مراحل اندازه گيري فشارخون بايد به ستون جيوه يا نمايشگر عقربه اي نگاه كنيد.</a:t>
            </a:r>
          </a:p>
          <a:p>
            <a:pPr algn="just"/>
            <a:r>
              <a:rPr lang="fa-IR" dirty="0" smtClean="0"/>
              <a:t>5. پيچ </a:t>
            </a:r>
            <a:r>
              <a:rPr lang="fa-IR" dirty="0"/>
              <a:t>پمپ را ببنديد و با وارد کردن فشارهاي مساوي و يكنواخت روي پمپ،‌ هوا به سرعت بازوبند را تا </a:t>
            </a:r>
            <a:r>
              <a:rPr lang="fa-IR" dirty="0">
                <a:solidFill>
                  <a:srgbClr val="FF0000"/>
                </a:solidFill>
              </a:rPr>
              <a:t>30 ميلي متر جيوه بالاتر از مقدار فشار سیستولی </a:t>
            </a:r>
            <a:r>
              <a:rPr lang="fa-IR" dirty="0"/>
              <a:t>که با نبض بدست آمده باد کنید. </a:t>
            </a:r>
            <a:r>
              <a:rPr lang="fa-IR" dirty="0">
                <a:solidFill>
                  <a:srgbClr val="FF0000"/>
                </a:solidFill>
              </a:rPr>
              <a:t>اگر بازوبند را به تدریج باد کنید، باعث خواندن یک عدد کاذب می شود</a:t>
            </a:r>
            <a:r>
              <a:rPr lang="fa-IR" dirty="0"/>
              <a:t>.</a:t>
            </a:r>
          </a:p>
          <a:p>
            <a:pPr algn="just"/>
            <a:r>
              <a:rPr lang="fa-IR" dirty="0" smtClean="0"/>
              <a:t>6. کمی </a:t>
            </a:r>
            <a:r>
              <a:rPr lang="fa-IR" dirty="0"/>
              <a:t>پيچ هواي پمپ را شل کنید و اجازه دهید کمی هوا از کاف خارج شود. باد کاف را با </a:t>
            </a:r>
            <a:r>
              <a:rPr lang="fa-IR" dirty="0">
                <a:solidFill>
                  <a:srgbClr val="00B050"/>
                </a:solidFill>
              </a:rPr>
              <a:t>سرعت 3-2 میلی متر جیوه در ثانیه </a:t>
            </a:r>
            <a:r>
              <a:rPr lang="fa-IR" dirty="0"/>
              <a:t>خالی کنید (در هر ضربه نبض حدود يك تا دو علامت نشانه مدرج در ستون جيوه اي يا در صفحه عقربه اي پايين آيد) تا طی آن صداهای ضربه اي كورتكوف براحتي شنیده شود. </a:t>
            </a:r>
            <a:r>
              <a:rPr lang="fa-IR" dirty="0">
                <a:solidFill>
                  <a:srgbClr val="0070C0"/>
                </a:solidFill>
              </a:rPr>
              <a:t>ديگر پيچ تنظيم هوا را تغيير ندهيد</a:t>
            </a:r>
            <a:r>
              <a:rPr lang="fa-IR" dirty="0" smtClean="0"/>
              <a:t>. اگر </a:t>
            </a:r>
            <a:r>
              <a:rPr lang="fa-IR" dirty="0"/>
              <a:t>پیچ را زیاد شل کنید، چون تغيير فشار سريع انجام مي شود، قادر نخواهید بود صداها را به راحتي تشخيص دهيد و فشارخون را تعیین کنید.</a:t>
            </a:r>
          </a:p>
          <a:p>
            <a:pPr algn="just"/>
            <a:endParaRPr lang="en-US" dirty="0"/>
          </a:p>
        </p:txBody>
      </p:sp>
    </p:spTree>
    <p:extLst>
      <p:ext uri="{BB962C8B-B14F-4D97-AF65-F5344CB8AC3E}">
        <p14:creationId xmlns:p14="http://schemas.microsoft.com/office/powerpoint/2010/main" val="24720089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روش اندازه </a:t>
            </a:r>
            <a:r>
              <a:rPr lang="fa-IR" b="1" dirty="0"/>
              <a:t>گیری فشارخون با استفاده از </a:t>
            </a:r>
            <a:r>
              <a:rPr lang="fa-IR" b="1" dirty="0" smtClean="0"/>
              <a:t>گوشی</a:t>
            </a:r>
            <a:endParaRPr lang="en-US" dirty="0"/>
          </a:p>
        </p:txBody>
      </p:sp>
      <p:sp>
        <p:nvSpPr>
          <p:cNvPr id="3" name="Content Placeholder 2"/>
          <p:cNvSpPr>
            <a:spLocks noGrp="1"/>
          </p:cNvSpPr>
          <p:nvPr>
            <p:ph sz="quarter" idx="1"/>
          </p:nvPr>
        </p:nvSpPr>
        <p:spPr/>
        <p:txBody>
          <a:bodyPr>
            <a:normAutofit lnSpcReduction="10000"/>
          </a:bodyPr>
          <a:lstStyle/>
          <a:p>
            <a:pPr algn="just"/>
            <a:r>
              <a:rPr lang="fa-IR" dirty="0" smtClean="0"/>
              <a:t>7. همان </a:t>
            </a:r>
            <a:r>
              <a:rPr lang="fa-IR" dirty="0"/>
              <a:t>طور که هوا از کاف خارج می شود و سطح جيوه يا عقربه بتدريج پايين مي آيد،کم کم صداهاي كورتكوف را می شنوید. با دقت به </a:t>
            </a:r>
            <a:r>
              <a:rPr lang="fa-IR" dirty="0">
                <a:solidFill>
                  <a:srgbClr val="FF0000"/>
                </a:solidFill>
              </a:rPr>
              <a:t>اولین صدا </a:t>
            </a:r>
            <a:r>
              <a:rPr lang="fa-IR" dirty="0"/>
              <a:t>گوش دهید با نگاه به نشانگر عقربه در فشارسنج های عقربه اي يا ستون جيوه در فشارسنج های جيوه اي، مقدار فشارخون را مشخص کنید و در ذهن بسپاريد. این عدد همان مقدار </a:t>
            </a:r>
            <a:r>
              <a:rPr lang="fa-IR" dirty="0">
                <a:solidFill>
                  <a:srgbClr val="FF0000"/>
                </a:solidFill>
              </a:rPr>
              <a:t>فشارخون سیستول</a:t>
            </a:r>
            <a:r>
              <a:rPr lang="fa-IR" dirty="0"/>
              <a:t> خواهد بود.</a:t>
            </a:r>
          </a:p>
          <a:p>
            <a:pPr algn="just"/>
            <a:r>
              <a:rPr lang="fa-IR" dirty="0" smtClean="0"/>
              <a:t>8. به </a:t>
            </a:r>
            <a:r>
              <a:rPr lang="fa-IR" dirty="0"/>
              <a:t>پيچ تنظيم هوا دست نزنيد و اجازه دهيد كاف به تخليه هوا ادامه دهد. اعداد روی مانومتر را همزمان با ضعیف شدن و محو شدن </a:t>
            </a:r>
            <a:r>
              <a:rPr lang="fa-IR" dirty="0" smtClean="0"/>
              <a:t>صدا، بخوانید. </a:t>
            </a:r>
            <a:r>
              <a:rPr lang="fa-IR" dirty="0" err="1" smtClean="0"/>
              <a:t>زماني</a:t>
            </a:r>
            <a:r>
              <a:rPr lang="fa-IR" dirty="0" smtClean="0"/>
              <a:t> </a:t>
            </a:r>
            <a:r>
              <a:rPr lang="fa-IR" dirty="0"/>
              <a:t>مي رسد كه ديگر صداي واضحي شنيده نمي شود يا صدا خفيف و كم كم </a:t>
            </a:r>
            <a:r>
              <a:rPr lang="fa-IR" dirty="0">
                <a:solidFill>
                  <a:srgbClr val="FF0000"/>
                </a:solidFill>
              </a:rPr>
              <a:t>در یک نقطه كاملا" قطع می شود</a:t>
            </a:r>
            <a:r>
              <a:rPr lang="fa-IR" dirty="0"/>
              <a:t>. در اين نقطه مقدار فشارخون را از روي مانومتر يا نمايشگر تعيين كنيد و در ذهن بسپاريد. این عدد همان مقدار </a:t>
            </a:r>
            <a:r>
              <a:rPr lang="fa-IR" dirty="0">
                <a:solidFill>
                  <a:srgbClr val="FF0000"/>
                </a:solidFill>
              </a:rPr>
              <a:t>فشارخون دیاستول </a:t>
            </a:r>
            <a:r>
              <a:rPr lang="fa-IR" dirty="0"/>
              <a:t>است.</a:t>
            </a:r>
          </a:p>
          <a:p>
            <a:pPr algn="just"/>
            <a:r>
              <a:rPr lang="fa-IR" dirty="0" smtClean="0"/>
              <a:t>9. وقتی </a:t>
            </a:r>
            <a:r>
              <a:rPr lang="fa-IR" dirty="0"/>
              <a:t>تمام صداها قطع شد، هواي بازوبند باید به سرعت و کامل با باز كردن كامل پيچ پوار تخليه شود. اگر نيازي به اندازه گيري مجدد نيست، بازوبند دستگاه را از دور بازوي فرد باز كنيد.</a:t>
            </a:r>
          </a:p>
          <a:p>
            <a:pPr algn="just"/>
            <a:r>
              <a:rPr lang="fa-IR" dirty="0" smtClean="0"/>
              <a:t>10. مقدار </a:t>
            </a:r>
            <a:r>
              <a:rPr lang="fa-IR" dirty="0"/>
              <a:t>فشارخون و دستي كه فشارخون از آن اندازه گيري شده است را يادداشت كنيد. فشارخون سیستول را قبل از فشارخون دیاستولی به شکل یک عدد کسری بنویسید. </a:t>
            </a:r>
          </a:p>
          <a:p>
            <a:pPr algn="just"/>
            <a:r>
              <a:rPr lang="fa-IR" dirty="0" smtClean="0"/>
              <a:t>11. اگر </a:t>
            </a:r>
            <a:r>
              <a:rPr lang="fa-IR" dirty="0"/>
              <a:t>می خواهید اندازه گیری را تکرار کنید، </a:t>
            </a:r>
            <a:r>
              <a:rPr lang="fa-IR" dirty="0">
                <a:solidFill>
                  <a:srgbClr val="FF0000"/>
                </a:solidFill>
              </a:rPr>
              <a:t>یک دقیقه صبر </a:t>
            </a:r>
            <a:r>
              <a:rPr lang="fa-IR" dirty="0"/>
              <a:t>کنید يا </a:t>
            </a:r>
            <a:r>
              <a:rPr lang="fa-IR" dirty="0">
                <a:solidFill>
                  <a:srgbClr val="FF0000"/>
                </a:solidFill>
              </a:rPr>
              <a:t>5 تا 6 ثانيه دست فرد را بالا نگهداريد </a:t>
            </a:r>
            <a:r>
              <a:rPr lang="fa-IR" dirty="0"/>
              <a:t>و مجدداً از بند 5 تا 10 اين قسمت را تكرار كنيد.</a:t>
            </a:r>
          </a:p>
          <a:p>
            <a:pPr algn="just"/>
            <a:r>
              <a:rPr lang="fa-IR" dirty="0" smtClean="0"/>
              <a:t>12. لباس </a:t>
            </a:r>
            <a:r>
              <a:rPr lang="fa-IR" dirty="0"/>
              <a:t>بيمار را مرتب كرده او را در وضع راحتي قرار دهيد.</a:t>
            </a:r>
          </a:p>
          <a:p>
            <a:pPr algn="just"/>
            <a:r>
              <a:rPr lang="fa-IR" dirty="0" smtClean="0"/>
              <a:t>13. در </a:t>
            </a:r>
            <a:r>
              <a:rPr lang="fa-IR" dirty="0"/>
              <a:t>باره فشار اندازه گیری شده با بیمار صحبت کنید، تا نگران نباشد.</a:t>
            </a:r>
          </a:p>
          <a:p>
            <a:pPr algn="just"/>
            <a:endParaRPr lang="en-US" dirty="0"/>
          </a:p>
        </p:txBody>
      </p:sp>
    </p:spTree>
    <p:extLst>
      <p:ext uri="{BB962C8B-B14F-4D97-AF65-F5344CB8AC3E}">
        <p14:creationId xmlns:p14="http://schemas.microsoft.com/office/powerpoint/2010/main" val="34113165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نکات مهم در اندازه گیری فشارخون </a:t>
            </a:r>
            <a:r>
              <a:rPr lang="fa-IR" dirty="0" smtClean="0"/>
              <a:t>با گوشی</a:t>
            </a:r>
            <a:endParaRPr lang="en-US" dirty="0"/>
          </a:p>
        </p:txBody>
      </p:sp>
      <p:sp>
        <p:nvSpPr>
          <p:cNvPr id="3" name="Content Placeholder 2"/>
          <p:cNvSpPr>
            <a:spLocks noGrp="1"/>
          </p:cNvSpPr>
          <p:nvPr>
            <p:ph sz="quarter" idx="1"/>
          </p:nvPr>
        </p:nvSpPr>
        <p:spPr/>
        <p:txBody>
          <a:bodyPr/>
          <a:lstStyle/>
          <a:p>
            <a:pPr lvl="0" algn="just"/>
            <a:r>
              <a:rPr lang="fa-IR" dirty="0"/>
              <a:t>مقدار فشارخون دیاستول در افراد عادي </a:t>
            </a:r>
            <a:r>
              <a:rPr lang="fa-IR" dirty="0">
                <a:solidFill>
                  <a:srgbClr val="FF0000"/>
                </a:solidFill>
              </a:rPr>
              <a:t>لحظه قطع صدا </a:t>
            </a:r>
            <a:r>
              <a:rPr lang="fa-IR" dirty="0"/>
              <a:t>در نظر گرفته مي شود. اما در بعضي از افراد صداها قبل از کاهش و قطع شدن، مدت زیادی ادامه </a:t>
            </a:r>
            <a:r>
              <a:rPr lang="fa-IR" dirty="0" err="1"/>
              <a:t>مي</a:t>
            </a:r>
            <a:r>
              <a:rPr lang="fa-IR" dirty="0"/>
              <a:t> </a:t>
            </a:r>
            <a:r>
              <a:rPr lang="fa-IR" dirty="0" err="1" smtClean="0"/>
              <a:t>يابند</a:t>
            </a:r>
            <a:r>
              <a:rPr lang="fa-IR" dirty="0" smtClean="0"/>
              <a:t>. </a:t>
            </a:r>
            <a:r>
              <a:rPr lang="fa-IR" dirty="0"/>
              <a:t>در اين افراد بايد </a:t>
            </a:r>
            <a:r>
              <a:rPr lang="fa-IR" dirty="0">
                <a:solidFill>
                  <a:srgbClr val="7030A0"/>
                </a:solidFill>
              </a:rPr>
              <a:t>مقدار فشار در مرحله تغییر صدا </a:t>
            </a:r>
            <a:r>
              <a:rPr lang="fa-IR" dirty="0"/>
              <a:t>ياداشت گردد و به این مسئله نيز اشاره شود .</a:t>
            </a:r>
            <a:endParaRPr lang="en-US" dirty="0"/>
          </a:p>
          <a:p>
            <a:pPr lvl="0" algn="just"/>
            <a:r>
              <a:rPr lang="fa-IR" dirty="0"/>
              <a:t>در بعضي از بيماري ها مانند پركاري تيروئيد يا نارسايي آئورت و افراد سالمند نيز حتي وقتي هواي بازوبند تا فشار صفر میلی متر جیوه تخليه شده است، هم چنان صداهای کورتکوف قابل شنیدن است.به این وضعیت </a:t>
            </a:r>
            <a:r>
              <a:rPr lang="fa-IR" dirty="0">
                <a:solidFill>
                  <a:srgbClr val="00B050"/>
                </a:solidFill>
              </a:rPr>
              <a:t>سیستول دائمی </a:t>
            </a:r>
            <a:r>
              <a:rPr lang="fa-IR" dirty="0"/>
              <a:t>می گویند. در اين افراد بايد </a:t>
            </a:r>
            <a:r>
              <a:rPr lang="fa-IR" dirty="0">
                <a:solidFill>
                  <a:srgbClr val="7030A0"/>
                </a:solidFill>
              </a:rPr>
              <a:t>مقدار فشار در مرحله تغییر صدا </a:t>
            </a:r>
            <a:r>
              <a:rPr lang="fa-IR" dirty="0"/>
              <a:t>ياداشت گردد و به این مسئله نيز اشاره شود.</a:t>
            </a:r>
            <a:endParaRPr lang="en-US" dirty="0"/>
          </a:p>
          <a:p>
            <a:pPr lvl="0" algn="just"/>
            <a:r>
              <a:rPr lang="fa-IR" dirty="0">
                <a:solidFill>
                  <a:srgbClr val="FF0000"/>
                </a:solidFill>
              </a:rPr>
              <a:t>در ماه های آخر بارداری باید فرد را متمایل به طرف چپ خواباند و فشارخون را هم از دست چپ اندازه گیری کرد</a:t>
            </a:r>
            <a:r>
              <a:rPr lang="fa-IR" dirty="0"/>
              <a:t>. </a:t>
            </a:r>
            <a:endParaRPr lang="en-US" dirty="0"/>
          </a:p>
          <a:p>
            <a:pPr algn="just"/>
            <a:r>
              <a:rPr lang="fa-IR" dirty="0">
                <a:solidFill>
                  <a:srgbClr val="7030A0"/>
                </a:solidFill>
              </a:rPr>
              <a:t>مقادير فشارخون سیستول و دیاستول را با کمترین تقریب بنويسيد</a:t>
            </a:r>
            <a:r>
              <a:rPr lang="fa-IR" dirty="0"/>
              <a:t>. معمولا" تمايل دارند که اعداد آخر را به صفر يا 5 ميلی متر جیوه گرد کنند. این کار درصد خطا را بالا می برد.</a:t>
            </a:r>
            <a:endParaRPr lang="en-US" dirty="0"/>
          </a:p>
          <a:p>
            <a:pPr algn="just"/>
            <a:r>
              <a:rPr lang="fa-IR" dirty="0"/>
              <a:t>چون ممکن است در اندازه گيري اتفاقی فشارخون در موقعيت هاي مختلف اعداد مختلف به دست آید، نباید به مقدار فشارخون حاصل از يك بار اندازه گيري فشارخون اطمینان کرد و لازم است اندازه گیری ها تکرار شود. </a:t>
            </a:r>
            <a:endParaRPr lang="en-US" dirty="0"/>
          </a:p>
          <a:p>
            <a:pPr lvl="0" algn="just"/>
            <a:r>
              <a:rPr lang="fa-IR" dirty="0">
                <a:solidFill>
                  <a:srgbClr val="00B050"/>
                </a:solidFill>
              </a:rPr>
              <a:t>پزشك بايد تاييد كند فرد مبتلا به بيماري فشارخون بالا است .بنابراین، فرد مشكوك به فشارخون بالا بايد به پزشك مراجعه كند</a:t>
            </a:r>
            <a:r>
              <a:rPr lang="fa-IR" dirty="0"/>
              <a:t>.</a:t>
            </a:r>
            <a:endParaRPr lang="en-US" dirty="0"/>
          </a:p>
          <a:p>
            <a:pPr algn="just"/>
            <a:endParaRPr lang="en-US" dirty="0"/>
          </a:p>
        </p:txBody>
      </p:sp>
    </p:spTree>
    <p:extLst>
      <p:ext uri="{BB962C8B-B14F-4D97-AF65-F5344CB8AC3E}">
        <p14:creationId xmlns:p14="http://schemas.microsoft.com/office/powerpoint/2010/main" val="40919468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g6004p188.jpg"/>
          <p:cNvPicPr>
            <a:picLocks noChangeAspect="1"/>
          </p:cNvPicPr>
          <p:nvPr/>
        </p:nvPicPr>
        <p:blipFill>
          <a:blip r:embed="rId2"/>
          <a:stretch>
            <a:fillRect/>
          </a:stretch>
        </p:blipFill>
        <p:spPr>
          <a:xfrm>
            <a:off x="1159374" y="2195380"/>
            <a:ext cx="4766413" cy="2757043"/>
          </a:xfrm>
          <a:prstGeom prst="rect">
            <a:avLst/>
          </a:prstGeom>
        </p:spPr>
      </p:pic>
      <p:pic>
        <p:nvPicPr>
          <p:cNvPr id="5" name="Picture 4"/>
          <p:cNvPicPr>
            <a:picLocks noChangeAspect="1"/>
          </p:cNvPicPr>
          <p:nvPr/>
        </p:nvPicPr>
        <p:blipFill>
          <a:blip r:embed="rId3"/>
          <a:stretch>
            <a:fillRect/>
          </a:stretch>
        </p:blipFill>
        <p:spPr>
          <a:xfrm>
            <a:off x="6450939" y="2088533"/>
            <a:ext cx="4604987" cy="2863101"/>
          </a:xfrm>
          <a:prstGeom prst="rect">
            <a:avLst/>
          </a:prstGeom>
        </p:spPr>
      </p:pic>
      <p:sp>
        <p:nvSpPr>
          <p:cNvPr id="3" name="Rectangle 2"/>
          <p:cNvSpPr/>
          <p:nvPr/>
        </p:nvSpPr>
        <p:spPr>
          <a:xfrm>
            <a:off x="368490" y="723331"/>
            <a:ext cx="11600597" cy="35484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766980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5887" y="3260844"/>
            <a:ext cx="9144000" cy="1655762"/>
          </a:xfrm>
        </p:spPr>
        <p:txBody>
          <a:bodyPr>
            <a:normAutofit/>
          </a:bodyPr>
          <a:lstStyle/>
          <a:p>
            <a:r>
              <a:rPr lang="fa-IR" sz="4000" dirty="0" smtClean="0">
                <a:effectLst>
                  <a:outerShdw blurRad="38100" dist="38100" dir="2700000" algn="tl">
                    <a:srgbClr val="000000">
                      <a:alpha val="43137"/>
                    </a:srgbClr>
                  </a:outerShdw>
                </a:effectLst>
              </a:rPr>
              <a:t>راهنمای اندازه گیری فشارخون</a:t>
            </a:r>
            <a:endParaRPr lang="en-US" sz="4000" i="1" dirty="0">
              <a:effectLst>
                <a:outerShdw blurRad="38100" dist="38100" dir="2700000" algn="tl">
                  <a:srgbClr val="000000">
                    <a:alpha val="43137"/>
                  </a:srgbClr>
                </a:outerShdw>
              </a:effectLst>
            </a:endParaRPr>
          </a:p>
        </p:txBody>
      </p:sp>
      <p:cxnSp>
        <p:nvCxnSpPr>
          <p:cNvPr id="6" name="Straight Connector 5"/>
          <p:cNvCxnSpPr/>
          <p:nvPr/>
        </p:nvCxnSpPr>
        <p:spPr>
          <a:xfrm>
            <a:off x="604008" y="2867848"/>
            <a:ext cx="11268222" cy="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pic>
        <p:nvPicPr>
          <p:cNvPr id="7" name="Picture 16" descr="logo final moavenat copy.tif"/>
          <p:cNvPicPr>
            <a:picLocks noChangeAspect="1"/>
          </p:cNvPicPr>
          <p:nvPr/>
        </p:nvPicPr>
        <p:blipFill>
          <a:blip r:embed="rId2">
            <a:lum bright="70000" contrast="-70000"/>
          </a:blip>
          <a:srcRect t="11737" b="26376"/>
          <a:stretch>
            <a:fillRect/>
          </a:stretch>
        </p:blipFill>
        <p:spPr bwMode="auto">
          <a:xfrm>
            <a:off x="548498" y="3916907"/>
            <a:ext cx="3357493" cy="2226244"/>
          </a:xfrm>
          <a:prstGeom prst="rect">
            <a:avLst/>
          </a:prstGeom>
          <a:noFill/>
          <a:ln w="9525">
            <a:noFill/>
            <a:miter lim="800000"/>
            <a:headEnd/>
            <a:tailEnd/>
          </a:ln>
        </p:spPr>
      </p:pic>
      <p:pic>
        <p:nvPicPr>
          <p:cNvPr id="8" name="Picture 7"/>
          <p:cNvPicPr>
            <a:picLocks noChangeAspect="1"/>
          </p:cNvPicPr>
          <p:nvPr/>
        </p:nvPicPr>
        <p:blipFill>
          <a:blip r:embed="rId3"/>
          <a:stretch>
            <a:fillRect/>
          </a:stretch>
        </p:blipFill>
        <p:spPr>
          <a:xfrm>
            <a:off x="8646350" y="434141"/>
            <a:ext cx="2876468" cy="1788413"/>
          </a:xfrm>
          <a:prstGeom prst="rect">
            <a:avLst/>
          </a:prstGeom>
        </p:spPr>
      </p:pic>
    </p:spTree>
    <p:extLst>
      <p:ext uri="{BB962C8B-B14F-4D97-AF65-F5344CB8AC3E}">
        <p14:creationId xmlns:p14="http://schemas.microsoft.com/office/powerpoint/2010/main" val="19116952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تعریف فشارخون بالا و علل ایجاد آن </a:t>
            </a:r>
            <a:endParaRPr lang="en-US" dirty="0"/>
          </a:p>
        </p:txBody>
      </p:sp>
      <p:sp>
        <p:nvSpPr>
          <p:cNvPr id="3" name="Content Placeholder 2"/>
          <p:cNvSpPr>
            <a:spLocks noGrp="1"/>
          </p:cNvSpPr>
          <p:nvPr>
            <p:ph sz="quarter" idx="1"/>
          </p:nvPr>
        </p:nvSpPr>
        <p:spPr/>
        <p:txBody>
          <a:bodyPr>
            <a:normAutofit fontScale="92500" lnSpcReduction="10000"/>
          </a:bodyPr>
          <a:lstStyle/>
          <a:p>
            <a:pPr algn="just"/>
            <a:r>
              <a:rPr lang="fa-IR" dirty="0" err="1" smtClean="0"/>
              <a:t>براي</a:t>
            </a:r>
            <a:r>
              <a:rPr lang="fa-IR" dirty="0" smtClean="0"/>
              <a:t> </a:t>
            </a:r>
            <a:r>
              <a:rPr lang="fa-IR" dirty="0"/>
              <a:t>اين كه خون در شریان </a:t>
            </a:r>
            <a:r>
              <a:rPr lang="fa-IR" dirty="0" smtClean="0"/>
              <a:t>ها(سرخرگ </a:t>
            </a:r>
            <a:r>
              <a:rPr lang="fa-IR" dirty="0"/>
              <a:t>ها) جریان پیدا کند و اکسیژن و مواد غذایی را به قسمت های مختلف بدن برساند، به نيرويي نیاز دارد که به آن </a:t>
            </a:r>
            <a:r>
              <a:rPr lang="fa-IR" b="1" dirty="0"/>
              <a:t>فشارخون</a:t>
            </a:r>
            <a:r>
              <a:rPr lang="fa-IR" dirty="0"/>
              <a:t> گفته می شود. عامل مولد فشارخون در بدن قلب </a:t>
            </a:r>
            <a:r>
              <a:rPr lang="fa-IR" dirty="0" smtClean="0"/>
              <a:t>است.</a:t>
            </a:r>
          </a:p>
          <a:p>
            <a:pPr algn="just"/>
            <a:r>
              <a:rPr lang="fa-IR" dirty="0"/>
              <a:t>فشارخون به دو عامل مهم بستگي دارد</a:t>
            </a:r>
            <a:r>
              <a:rPr lang="fa-IR" dirty="0" smtClean="0"/>
              <a:t>: </a:t>
            </a:r>
            <a:r>
              <a:rPr lang="fa-IR" dirty="0"/>
              <a:t>برونده قلب </a:t>
            </a:r>
            <a:r>
              <a:rPr lang="fa-IR" dirty="0" smtClean="0"/>
              <a:t>و  </a:t>
            </a:r>
            <a:r>
              <a:rPr lang="fa-IR" dirty="0"/>
              <a:t>مقاومت جدار </a:t>
            </a:r>
            <a:r>
              <a:rPr lang="fa-IR" dirty="0" smtClean="0"/>
              <a:t>رگ. </a:t>
            </a:r>
            <a:r>
              <a:rPr lang="fa-IR" dirty="0"/>
              <a:t>با تغيير هر یک از این دو عامل، مقدار فشارخون تغيير مي كند</a:t>
            </a:r>
            <a:r>
              <a:rPr lang="fa-IR" dirty="0" smtClean="0"/>
              <a:t>.</a:t>
            </a:r>
          </a:p>
          <a:p>
            <a:pPr algn="just"/>
            <a:r>
              <a:rPr lang="fa-IR" dirty="0"/>
              <a:t>هنگامی که قلب منقبض مي شود، خون وارد شریان ها شده و فشارخون به </a:t>
            </a:r>
            <a:r>
              <a:rPr lang="fa-IR" dirty="0">
                <a:solidFill>
                  <a:srgbClr val="7030A0"/>
                </a:solidFill>
              </a:rPr>
              <a:t>حداكثر</a:t>
            </a:r>
            <a:r>
              <a:rPr lang="fa-IR" dirty="0"/>
              <a:t> مقدار خود مي رسد كه به آن فشارخون </a:t>
            </a:r>
            <a:r>
              <a:rPr lang="fa-IR" dirty="0">
                <a:solidFill>
                  <a:srgbClr val="FF0000"/>
                </a:solidFill>
              </a:rPr>
              <a:t>سيستول</a:t>
            </a:r>
            <a:r>
              <a:rPr lang="fa-IR" dirty="0"/>
              <a:t> مي گويند. در زمان استراحت قلب كه خون وارد شریان ها نمي شود، با خروج تدريجي خون مقدار فشارخون به </a:t>
            </a:r>
            <a:r>
              <a:rPr lang="fa-IR" dirty="0">
                <a:solidFill>
                  <a:srgbClr val="00B050"/>
                </a:solidFill>
              </a:rPr>
              <a:t>حداقل </a:t>
            </a:r>
            <a:r>
              <a:rPr lang="fa-IR" dirty="0"/>
              <a:t>مي رسد كه به آن فشارخون </a:t>
            </a:r>
            <a:r>
              <a:rPr lang="fa-IR" dirty="0">
                <a:solidFill>
                  <a:srgbClr val="0070C0"/>
                </a:solidFill>
              </a:rPr>
              <a:t>دياستول</a:t>
            </a:r>
            <a:r>
              <a:rPr lang="fa-IR" dirty="0"/>
              <a:t> مي گويند. </a:t>
            </a:r>
            <a:endParaRPr lang="fa-IR" dirty="0" smtClean="0"/>
          </a:p>
          <a:p>
            <a:pPr algn="just"/>
            <a:r>
              <a:rPr lang="fa-IR" dirty="0"/>
              <a:t>فشارخون در طول روز تحت تاثير عوامل مختلفي مانند وضعيت قرارگیری بدن، فعاليت مغز، فعاليت دستگاه گوارش، فعاليت عضلات بدن، محرک های عصبی، درد، مثانه پر، و نیز عوامل محيطي مانند دماي هوا، ميزان سروصدا، میزان مصرف دخانيات، الكل، قهوه و داروها قرار می گیرد. </a:t>
            </a:r>
          </a:p>
          <a:p>
            <a:pPr algn="just"/>
            <a:r>
              <a:rPr lang="fa-IR" dirty="0"/>
              <a:t> </a:t>
            </a:r>
            <a:r>
              <a:rPr lang="fa-IR" dirty="0" smtClean="0">
                <a:solidFill>
                  <a:srgbClr val="00B050"/>
                </a:solidFill>
              </a:rPr>
              <a:t>فشارخون </a:t>
            </a:r>
            <a:r>
              <a:rPr lang="fa-IR" dirty="0">
                <a:solidFill>
                  <a:srgbClr val="00B050"/>
                </a:solidFill>
              </a:rPr>
              <a:t>بالا یا پرفشاری خون به دو نوع اوليه و ثانويه تقسيم مي شود</a:t>
            </a:r>
            <a:r>
              <a:rPr lang="fa-IR" dirty="0"/>
              <a:t>. </a:t>
            </a:r>
            <a:endParaRPr lang="fa-IR" dirty="0" smtClean="0"/>
          </a:p>
          <a:p>
            <a:pPr lvl="1" algn="just">
              <a:buFont typeface="Wingdings" panose="05000000000000000000" pitchFamily="2" charset="2"/>
              <a:buChar char="v"/>
            </a:pPr>
            <a:r>
              <a:rPr lang="fa-IR" dirty="0" smtClean="0"/>
              <a:t>در </a:t>
            </a:r>
            <a:r>
              <a:rPr lang="fa-IR" dirty="0"/>
              <a:t>نوع اوليه كه 90 تا 95% موارد فشارخون بالاست، افزايش فشارخون علت مشخصي ندارد ولي عوامل خطري مانند زمينه ارثي و خانوادگي فشارخون بالا، مصرف زیاد نمك، چاقي و ديابت در بروز آن نقش دارند. </a:t>
            </a:r>
            <a:endParaRPr lang="fa-IR" dirty="0" smtClean="0"/>
          </a:p>
          <a:p>
            <a:pPr lvl="1" algn="just">
              <a:buFont typeface="Wingdings" panose="05000000000000000000" pitchFamily="2" charset="2"/>
              <a:buChar char="v"/>
            </a:pPr>
            <a:r>
              <a:rPr lang="fa-IR" dirty="0" smtClean="0"/>
              <a:t>در </a:t>
            </a:r>
            <a:r>
              <a:rPr lang="fa-IR" dirty="0"/>
              <a:t>نوع ثانويه اغلب تغيير در ترشح هورمون ها و يا كاركرد كليه ها عامل بالا رفتن فشارخون است و می تواند ناشي از یک بيماري زمينه اي مانند </a:t>
            </a:r>
            <a:r>
              <a:rPr lang="fa-IR" dirty="0" err="1" smtClean="0"/>
              <a:t>كم</a:t>
            </a:r>
            <a:r>
              <a:rPr lang="fa-IR" dirty="0" smtClean="0"/>
              <a:t> </a:t>
            </a:r>
            <a:r>
              <a:rPr lang="fa-IR" dirty="0" err="1" smtClean="0"/>
              <a:t>كاري</a:t>
            </a:r>
            <a:r>
              <a:rPr lang="fa-IR" dirty="0" smtClean="0"/>
              <a:t> </a:t>
            </a:r>
            <a:r>
              <a:rPr lang="fa-IR" dirty="0"/>
              <a:t>یا پركاري تيروئيد، فئوكروموسيتوم (نوعی تومور غده فوق کلیه)، كواركتاسيون آئورت، و یا سایر بیماریها باشد.معمولاً با درمان بیماری زمینه ای، فشارخون در این بیماران به مقدار طبيعي بازمی گردد. </a:t>
            </a:r>
          </a:p>
          <a:p>
            <a:pPr algn="just"/>
            <a:endParaRPr lang="en-US" dirty="0"/>
          </a:p>
        </p:txBody>
      </p:sp>
    </p:spTree>
    <p:extLst>
      <p:ext uri="{BB962C8B-B14F-4D97-AF65-F5344CB8AC3E}">
        <p14:creationId xmlns:p14="http://schemas.microsoft.com/office/powerpoint/2010/main" val="35632290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اندازه گیری فشارخون</a:t>
            </a:r>
            <a:endParaRPr lang="en-US" dirty="0"/>
          </a:p>
        </p:txBody>
      </p:sp>
      <p:sp>
        <p:nvSpPr>
          <p:cNvPr id="3" name="Content Placeholder 2"/>
          <p:cNvSpPr>
            <a:spLocks noGrp="1"/>
          </p:cNvSpPr>
          <p:nvPr>
            <p:ph sz="quarter" idx="1"/>
          </p:nvPr>
        </p:nvSpPr>
        <p:spPr>
          <a:xfrm>
            <a:off x="1041084" y="1030122"/>
            <a:ext cx="10363200" cy="1494714"/>
          </a:xfrm>
        </p:spPr>
        <p:txBody>
          <a:bodyPr/>
          <a:lstStyle/>
          <a:p>
            <a:pPr algn="just"/>
            <a:r>
              <a:rPr lang="ar-SA" dirty="0"/>
              <a:t> در حالی که داشتن یک فشار طبیعی برای بر قراری تغذیه بافتی در سطح مویرگ ها برای زنده ماندن حیاتی است ، فشارخون بالا (پرفشاری خون) باعث بروز عوارض مرگباری خواهد شد. </a:t>
            </a:r>
            <a:endParaRPr lang="fa-IR" dirty="0" smtClean="0"/>
          </a:p>
          <a:p>
            <a:pPr algn="just"/>
            <a:r>
              <a:rPr lang="fa-IR" dirty="0" smtClean="0"/>
              <a:t>فشارخون </a:t>
            </a:r>
            <a:r>
              <a:rPr lang="fa-IR" dirty="0"/>
              <a:t>بالا </a:t>
            </a:r>
            <a:r>
              <a:rPr lang="fa-IR" dirty="0">
                <a:solidFill>
                  <a:srgbClr val="FF0000"/>
                </a:solidFill>
              </a:rPr>
              <a:t>علامت بالینی مشخصی ندارد </a:t>
            </a:r>
            <a:r>
              <a:rPr lang="fa-IR" dirty="0"/>
              <a:t>و </a:t>
            </a:r>
            <a:r>
              <a:rPr lang="fa-IR" dirty="0">
                <a:solidFill>
                  <a:srgbClr val="00B050"/>
                </a:solidFill>
              </a:rPr>
              <a:t>تنها راه </a:t>
            </a:r>
            <a:r>
              <a:rPr lang="fa-IR" dirty="0"/>
              <a:t>تشخیص تغییرات فشارخون، اندازه گيري فشارخون با استفاده از دستگاه اندازه گيري فشارخون (فشارسنج) است</a:t>
            </a:r>
            <a:r>
              <a:rPr lang="fa-IR" dirty="0" smtClean="0"/>
              <a:t>.</a:t>
            </a:r>
          </a:p>
        </p:txBody>
      </p:sp>
      <p:sp>
        <p:nvSpPr>
          <p:cNvPr id="5" name="Rectangle 4"/>
          <p:cNvSpPr/>
          <p:nvPr/>
        </p:nvSpPr>
        <p:spPr>
          <a:xfrm>
            <a:off x="7032381" y="2555854"/>
            <a:ext cx="4371903" cy="2939266"/>
          </a:xfrm>
          <a:prstGeom prst="rect">
            <a:avLst/>
          </a:prstGeom>
        </p:spPr>
        <p:txBody>
          <a:bodyPr wrap="square">
            <a:spAutoFit/>
          </a:bodyPr>
          <a:lstStyle/>
          <a:p>
            <a:pPr marL="274320" lvl="0" indent="-274320" algn="just" rtl="1">
              <a:spcBef>
                <a:spcPts val="580"/>
              </a:spcBef>
              <a:buClr>
                <a:srgbClr val="D34817"/>
              </a:buClr>
              <a:buSzPct val="85000"/>
              <a:buFont typeface="Wingdings 2"/>
              <a:buChar char=""/>
            </a:pPr>
            <a:r>
              <a:rPr lang="fa-IR" b="1" dirty="0">
                <a:solidFill>
                  <a:prstClr val="black"/>
                </a:solidFill>
                <a:cs typeface="B Nazanin" panose="00000400000000000000" pitchFamily="2" charset="-78"/>
              </a:rPr>
              <a:t> فشارخون را معمولاً در شریان بازویی یا </a:t>
            </a:r>
            <a:r>
              <a:rPr lang="fa-IR" b="1" dirty="0" err="1" smtClean="0">
                <a:solidFill>
                  <a:prstClr val="black"/>
                </a:solidFill>
                <a:cs typeface="B Nazanin" panose="00000400000000000000" pitchFamily="2" charset="-78"/>
              </a:rPr>
              <a:t>براکیال</a:t>
            </a:r>
            <a:r>
              <a:rPr lang="fa-IR" b="1" dirty="0" smtClean="0">
                <a:solidFill>
                  <a:prstClr val="black"/>
                </a:solidFill>
                <a:cs typeface="B Nazanin" panose="00000400000000000000" pitchFamily="2" charset="-78"/>
              </a:rPr>
              <a:t> </a:t>
            </a:r>
            <a:r>
              <a:rPr lang="en-US" b="1" dirty="0" smtClean="0">
                <a:solidFill>
                  <a:prstClr val="black"/>
                </a:solidFill>
                <a:cs typeface="B Nazanin" panose="00000400000000000000" pitchFamily="2" charset="-78"/>
              </a:rPr>
              <a:t>(Brachial </a:t>
            </a:r>
            <a:r>
              <a:rPr lang="en-US" b="1" dirty="0">
                <a:solidFill>
                  <a:prstClr val="black"/>
                </a:solidFill>
                <a:cs typeface="B Nazanin" panose="00000400000000000000" pitchFamily="2" charset="-78"/>
              </a:rPr>
              <a:t>Artery)</a:t>
            </a:r>
            <a:r>
              <a:rPr lang="fa-IR" b="1" dirty="0">
                <a:solidFill>
                  <a:prstClr val="black"/>
                </a:solidFill>
                <a:cs typeface="B Nazanin" panose="00000400000000000000" pitchFamily="2" charset="-78"/>
              </a:rPr>
              <a:t>، اندازه مي گيرند؛ این شریان از شانه ها شروع و تا زیر آرنج ادامه می یابد و سپس در ساعد به دو شاخه راديال </a:t>
            </a:r>
            <a:r>
              <a:rPr lang="en-US" b="1" dirty="0">
                <a:solidFill>
                  <a:prstClr val="black"/>
                </a:solidFill>
                <a:cs typeface="B Nazanin" panose="00000400000000000000" pitchFamily="2" charset="-78"/>
              </a:rPr>
              <a:t>(Radial)</a:t>
            </a:r>
            <a:r>
              <a:rPr lang="fa-IR" b="1" dirty="0">
                <a:solidFill>
                  <a:prstClr val="black"/>
                </a:solidFill>
                <a:cs typeface="B Nazanin" panose="00000400000000000000" pitchFamily="2" charset="-78"/>
              </a:rPr>
              <a:t> و اولنار(</a:t>
            </a:r>
            <a:r>
              <a:rPr lang="en-US" b="1" dirty="0">
                <a:solidFill>
                  <a:prstClr val="black"/>
                </a:solidFill>
                <a:cs typeface="B Nazanin" panose="00000400000000000000" pitchFamily="2" charset="-78"/>
              </a:rPr>
              <a:t>Ulnar</a:t>
            </a:r>
            <a:r>
              <a:rPr lang="fa-IR" b="1" dirty="0">
                <a:solidFill>
                  <a:prstClr val="black"/>
                </a:solidFill>
                <a:cs typeface="B Nazanin" panose="00000400000000000000" pitchFamily="2" charset="-78"/>
              </a:rPr>
              <a:t>) تقسيم مي شود که هر یک مسیر خود را تا انگشتان دست ادامه می دهند. </a:t>
            </a:r>
            <a:endParaRPr lang="fa-IR" b="1" dirty="0" smtClean="0">
              <a:solidFill>
                <a:prstClr val="black"/>
              </a:solidFill>
              <a:cs typeface="B Nazanin" panose="00000400000000000000" pitchFamily="2" charset="-78"/>
            </a:endParaRPr>
          </a:p>
          <a:p>
            <a:pPr marL="274320" lvl="0" indent="-274320" algn="just" rtl="1">
              <a:spcBef>
                <a:spcPts val="580"/>
              </a:spcBef>
              <a:buClr>
                <a:srgbClr val="D34817"/>
              </a:buClr>
              <a:buSzPct val="85000"/>
              <a:buFont typeface="Wingdings 2"/>
              <a:buChar char=""/>
            </a:pPr>
            <a:r>
              <a:rPr lang="fa-IR" b="1" dirty="0">
                <a:solidFill>
                  <a:prstClr val="black"/>
                </a:solidFill>
                <a:cs typeface="B Nazanin" panose="00000400000000000000" pitchFamily="2" charset="-78"/>
              </a:rPr>
              <a:t>در هر فرد فشارخون را در دو سطح سيستول و دياستول اندازه مي گيرند</a:t>
            </a:r>
            <a:r>
              <a:rPr lang="fa-IR" b="1" dirty="0" smtClean="0">
                <a:solidFill>
                  <a:prstClr val="black"/>
                </a:solidFill>
                <a:cs typeface="B Nazanin" panose="00000400000000000000" pitchFamily="2" charset="-78"/>
              </a:rPr>
              <a:t>. اعداد </a:t>
            </a:r>
            <a:r>
              <a:rPr lang="fa-IR" b="1" dirty="0">
                <a:solidFill>
                  <a:prstClr val="black"/>
                </a:solidFill>
                <a:cs typeface="B Nazanin" panose="00000400000000000000" pitchFamily="2" charset="-78"/>
              </a:rPr>
              <a:t>اين دو سطح به صورت </a:t>
            </a:r>
            <a:r>
              <a:rPr lang="fa-IR" b="1" dirty="0" err="1">
                <a:solidFill>
                  <a:prstClr val="black"/>
                </a:solidFill>
                <a:cs typeface="B Nazanin" panose="00000400000000000000" pitchFamily="2" charset="-78"/>
              </a:rPr>
              <a:t>كسر</a:t>
            </a:r>
            <a:r>
              <a:rPr lang="fa-IR" b="1" dirty="0">
                <a:solidFill>
                  <a:prstClr val="black"/>
                </a:solidFill>
                <a:cs typeface="B Nazanin" panose="00000400000000000000" pitchFamily="2" charset="-78"/>
              </a:rPr>
              <a:t> </a:t>
            </a:r>
            <a:r>
              <a:rPr lang="fa-IR" b="1" dirty="0" smtClean="0">
                <a:solidFill>
                  <a:prstClr val="black"/>
                </a:solidFill>
                <a:cs typeface="B Nazanin" panose="00000400000000000000" pitchFamily="2" charset="-78"/>
              </a:rPr>
              <a:t>مانند </a:t>
            </a:r>
            <a:r>
              <a:rPr lang="fa-IR" b="1" dirty="0">
                <a:solidFill>
                  <a:prstClr val="black"/>
                </a:solidFill>
                <a:cs typeface="B Nazanin" panose="00000400000000000000" pitchFamily="2" charset="-78"/>
              </a:rPr>
              <a:t>138/88 و بر حسب ميلي متر </a:t>
            </a:r>
            <a:r>
              <a:rPr lang="fa-IR" b="1" dirty="0" smtClean="0">
                <a:solidFill>
                  <a:prstClr val="black"/>
                </a:solidFill>
                <a:cs typeface="B Nazanin" panose="00000400000000000000" pitchFamily="2" charset="-78"/>
              </a:rPr>
              <a:t>جيوه نشان </a:t>
            </a:r>
            <a:r>
              <a:rPr lang="fa-IR" b="1" dirty="0">
                <a:solidFill>
                  <a:prstClr val="black"/>
                </a:solidFill>
                <a:cs typeface="B Nazanin" panose="00000400000000000000" pitchFamily="2" charset="-78"/>
              </a:rPr>
              <a:t>داده مي </a:t>
            </a:r>
            <a:r>
              <a:rPr lang="fa-IR" b="1" dirty="0" smtClean="0">
                <a:solidFill>
                  <a:prstClr val="black"/>
                </a:solidFill>
                <a:cs typeface="B Nazanin" panose="00000400000000000000" pitchFamily="2" charset="-78"/>
              </a:rPr>
              <a:t>شود.</a:t>
            </a:r>
            <a:endParaRPr lang="en-US" b="1" dirty="0">
              <a:solidFill>
                <a:prstClr val="black"/>
              </a:solidFill>
              <a:cs typeface="B Nazanin" panose="00000400000000000000" pitchFamily="2" charset="-78"/>
            </a:endParaRPr>
          </a:p>
        </p:txBody>
      </p:sp>
      <p:pic>
        <p:nvPicPr>
          <p:cNvPr id="7" name="Picture 6"/>
          <p:cNvPicPr>
            <a:picLocks noChangeAspect="1"/>
          </p:cNvPicPr>
          <p:nvPr/>
        </p:nvPicPr>
        <p:blipFill>
          <a:blip r:embed="rId2"/>
          <a:stretch>
            <a:fillRect/>
          </a:stretch>
        </p:blipFill>
        <p:spPr>
          <a:xfrm>
            <a:off x="1125195" y="2754702"/>
            <a:ext cx="5542891" cy="2535199"/>
          </a:xfrm>
          <a:prstGeom prst="rect">
            <a:avLst/>
          </a:prstGeom>
        </p:spPr>
      </p:pic>
    </p:spTree>
    <p:extLst>
      <p:ext uri="{BB962C8B-B14F-4D97-AF65-F5344CB8AC3E}">
        <p14:creationId xmlns:p14="http://schemas.microsoft.com/office/powerpoint/2010/main" val="15375349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مقادیر طبیعی وغیر طبیعی فشارخون</a:t>
            </a:r>
            <a:endParaRPr lang="en-US" dirty="0"/>
          </a:p>
        </p:txBody>
      </p:sp>
      <p:pic>
        <p:nvPicPr>
          <p:cNvPr id="5" name="Content Placeholder 4"/>
          <p:cNvPicPr>
            <a:picLocks noGrp="1" noChangeAspect="1"/>
          </p:cNvPicPr>
          <p:nvPr>
            <p:ph sz="quarter" idx="1"/>
          </p:nvPr>
        </p:nvPicPr>
        <p:blipFill>
          <a:blip r:embed="rId2"/>
          <a:stretch>
            <a:fillRect/>
          </a:stretch>
        </p:blipFill>
        <p:spPr>
          <a:xfrm>
            <a:off x="1161593" y="1126702"/>
            <a:ext cx="9953355" cy="325444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Rectangle 5"/>
          <p:cNvSpPr/>
          <p:nvPr/>
        </p:nvSpPr>
        <p:spPr>
          <a:xfrm>
            <a:off x="999303" y="4452219"/>
            <a:ext cx="10563367" cy="1708160"/>
          </a:xfrm>
          <a:prstGeom prst="rect">
            <a:avLst/>
          </a:prstGeom>
        </p:spPr>
        <p:txBody>
          <a:bodyPr wrap="square">
            <a:spAutoFit/>
          </a:bodyPr>
          <a:lstStyle/>
          <a:p>
            <a:pPr marL="274320" lvl="0" indent="-274320" algn="just" rtl="1">
              <a:spcBef>
                <a:spcPts val="580"/>
              </a:spcBef>
              <a:buClr>
                <a:srgbClr val="D34817"/>
              </a:buClr>
              <a:buSzPct val="85000"/>
              <a:buFont typeface="Wingdings 2"/>
              <a:buChar char=""/>
            </a:pPr>
            <a:r>
              <a:rPr lang="fa-IR" sz="2000" b="1" dirty="0">
                <a:solidFill>
                  <a:srgbClr val="FF0000"/>
                </a:solidFill>
                <a:cs typeface="B Nazanin" panose="00000400000000000000" pitchFamily="2" charset="-78"/>
              </a:rPr>
              <a:t>فقط پزشک می تواند تاييد كند فرد به بيماري فشارخون بالا مبتلا است</a:t>
            </a:r>
            <a:r>
              <a:rPr lang="fa-IR" sz="2000" b="1" dirty="0">
                <a:solidFill>
                  <a:prstClr val="black"/>
                </a:solidFill>
                <a:cs typeface="B Nazanin" panose="00000400000000000000" pitchFamily="2" charset="-78"/>
              </a:rPr>
              <a:t>. اغلب پزشکان قبل از این که در مورد بالا بودن فشارخون تصمیم بگیرند، چندین بار در روزهای مختلف فشارخون فرد را کنترل می کنند. اگر فرد فشارخون بالا داشته باشد ، لازم است به طور منظم فشارخون خود را اندازه گيري کند و زير نظر پزشک تحت درمان قرار گيرد. </a:t>
            </a:r>
            <a:endParaRPr lang="en-US" sz="2000" b="1" dirty="0">
              <a:solidFill>
                <a:prstClr val="black"/>
              </a:solidFill>
              <a:cs typeface="B Nazanin" panose="00000400000000000000" pitchFamily="2" charset="-78"/>
            </a:endParaRPr>
          </a:p>
          <a:p>
            <a:pPr marL="274320" lvl="0" indent="-274320" algn="just" rtl="1">
              <a:spcBef>
                <a:spcPts val="580"/>
              </a:spcBef>
              <a:buClr>
                <a:srgbClr val="D34817"/>
              </a:buClr>
              <a:buSzPct val="85000"/>
              <a:buFont typeface="Wingdings 2"/>
              <a:buChar char=""/>
            </a:pPr>
            <a:r>
              <a:rPr lang="fa-IR" sz="2000" b="1" dirty="0">
                <a:solidFill>
                  <a:prstClr val="black"/>
                </a:solidFill>
                <a:cs typeface="B Nazanin" panose="00000400000000000000" pitchFamily="2" charset="-78"/>
              </a:rPr>
              <a:t>  </a:t>
            </a:r>
            <a:r>
              <a:rPr lang="fa-IR" sz="2000" b="1" dirty="0">
                <a:solidFill>
                  <a:srgbClr val="FF0000"/>
                </a:solidFill>
                <a:cs typeface="B Nazanin" panose="00000400000000000000" pitchFamily="2" charset="-78"/>
              </a:rPr>
              <a:t>فشارخون بالا معمولا بدون علامت است </a:t>
            </a:r>
            <a:r>
              <a:rPr lang="fa-IR" sz="2000" b="1" dirty="0">
                <a:solidFill>
                  <a:prstClr val="black"/>
                </a:solidFill>
                <a:cs typeface="B Nazanin" panose="00000400000000000000" pitchFamily="2" charset="-78"/>
              </a:rPr>
              <a:t>و به آن </a:t>
            </a:r>
            <a:r>
              <a:rPr lang="fa-IR" sz="2000" b="1" dirty="0">
                <a:solidFill>
                  <a:srgbClr val="FF0000"/>
                </a:solidFill>
                <a:cs typeface="B Nazanin" panose="00000400000000000000" pitchFamily="2" charset="-78"/>
              </a:rPr>
              <a:t>قاتل خاموش </a:t>
            </a:r>
            <a:r>
              <a:rPr lang="fa-IR" sz="2000" b="1" dirty="0">
                <a:solidFill>
                  <a:prstClr val="black"/>
                </a:solidFill>
                <a:cs typeface="B Nazanin" panose="00000400000000000000" pitchFamily="2" charset="-78"/>
              </a:rPr>
              <a:t>مي </a:t>
            </a:r>
            <a:r>
              <a:rPr lang="fa-IR" sz="2000" b="1" dirty="0" err="1">
                <a:solidFill>
                  <a:prstClr val="black"/>
                </a:solidFill>
                <a:cs typeface="B Nazanin" panose="00000400000000000000" pitchFamily="2" charset="-78"/>
              </a:rPr>
              <a:t>گويند</a:t>
            </a:r>
            <a:r>
              <a:rPr lang="fa-IR" sz="2000" b="1" dirty="0" smtClean="0">
                <a:solidFill>
                  <a:prstClr val="black"/>
                </a:solidFill>
                <a:cs typeface="B Nazanin" panose="00000400000000000000" pitchFamily="2" charset="-78"/>
              </a:rPr>
              <a:t>. </a:t>
            </a:r>
            <a:r>
              <a:rPr lang="fa-IR" sz="2000" b="1" dirty="0">
                <a:solidFill>
                  <a:prstClr val="black"/>
                </a:solidFill>
                <a:cs typeface="B Nazanin" panose="00000400000000000000" pitchFamily="2" charset="-78"/>
              </a:rPr>
              <a:t>تنها راه تشخیص آن، اندازه گيري منظم </a:t>
            </a:r>
            <a:r>
              <a:rPr lang="fa-IR" sz="2000" b="1" dirty="0" err="1">
                <a:solidFill>
                  <a:prstClr val="black"/>
                </a:solidFill>
                <a:cs typeface="B Nazanin" panose="00000400000000000000" pitchFamily="2" charset="-78"/>
              </a:rPr>
              <a:t>فشارخون</a:t>
            </a:r>
            <a:r>
              <a:rPr lang="fa-IR" sz="2000" b="1" dirty="0">
                <a:solidFill>
                  <a:prstClr val="black"/>
                </a:solidFill>
                <a:cs typeface="B Nazanin" panose="00000400000000000000" pitchFamily="2" charset="-78"/>
              </a:rPr>
              <a:t> </a:t>
            </a:r>
            <a:r>
              <a:rPr lang="fa-IR" sz="2000" b="1" dirty="0" smtClean="0">
                <a:solidFill>
                  <a:prstClr val="black"/>
                </a:solidFill>
                <a:cs typeface="B Nazanin" panose="00000400000000000000" pitchFamily="2" charset="-78"/>
              </a:rPr>
              <a:t>است.</a:t>
            </a:r>
          </a:p>
        </p:txBody>
      </p:sp>
    </p:spTree>
    <p:extLst>
      <p:ext uri="{BB962C8B-B14F-4D97-AF65-F5344CB8AC3E}">
        <p14:creationId xmlns:p14="http://schemas.microsoft.com/office/powerpoint/2010/main" val="28391258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026" y="2945122"/>
            <a:ext cx="9804400" cy="622300"/>
          </a:xfrm>
        </p:spPr>
        <p:txBody>
          <a:bodyPr>
            <a:normAutofit/>
          </a:bodyPr>
          <a:lstStyle/>
          <a:p>
            <a:r>
              <a:rPr lang="fa-IR" b="1" dirty="0"/>
              <a:t>روشهای کنترل </a:t>
            </a:r>
            <a:r>
              <a:rPr lang="fa-IR" b="1" dirty="0" err="1" smtClean="0"/>
              <a:t>فشارخون</a:t>
            </a:r>
            <a:endParaRPr lang="en-US" dirty="0"/>
          </a:p>
        </p:txBody>
      </p:sp>
      <p:sp>
        <p:nvSpPr>
          <p:cNvPr id="3" name="Content Placeholder 2"/>
          <p:cNvSpPr>
            <a:spLocks noGrp="1"/>
          </p:cNvSpPr>
          <p:nvPr>
            <p:ph sz="quarter" idx="1"/>
          </p:nvPr>
        </p:nvSpPr>
        <p:spPr>
          <a:xfrm>
            <a:off x="1041084" y="1030122"/>
            <a:ext cx="10363200" cy="2136159"/>
          </a:xfrm>
        </p:spPr>
        <p:txBody>
          <a:bodyPr/>
          <a:lstStyle/>
          <a:p>
            <a:pPr algn="just"/>
            <a:r>
              <a:rPr lang="fa-IR" dirty="0" smtClean="0"/>
              <a:t>عوارض </a:t>
            </a:r>
            <a:r>
              <a:rPr lang="fa-IR" dirty="0"/>
              <a:t>بالا رفتن فشارخون جدی است. </a:t>
            </a:r>
            <a:endParaRPr lang="fa-IR" dirty="0" smtClean="0"/>
          </a:p>
          <a:p>
            <a:pPr lvl="1" algn="just"/>
            <a:r>
              <a:rPr lang="fa-IR" dirty="0" smtClean="0"/>
              <a:t>فشارخون </a:t>
            </a:r>
            <a:r>
              <a:rPr lang="fa-IR" dirty="0"/>
              <a:t>بالا يكي از عوامل خطر مهم در بيماري هاي عروق كرونر </a:t>
            </a:r>
            <a:r>
              <a:rPr lang="fa-IR" dirty="0">
                <a:solidFill>
                  <a:srgbClr val="FF0000"/>
                </a:solidFill>
              </a:rPr>
              <a:t>قلب</a:t>
            </a:r>
            <a:r>
              <a:rPr lang="fa-IR" dirty="0"/>
              <a:t> (عروقي كه به قلب خون مي رسانند) </a:t>
            </a:r>
            <a:r>
              <a:rPr lang="fa-IR" dirty="0" smtClean="0"/>
              <a:t>است</a:t>
            </a:r>
          </a:p>
          <a:p>
            <a:pPr lvl="1" algn="just"/>
            <a:r>
              <a:rPr lang="fa-IR" dirty="0" smtClean="0"/>
              <a:t> علاوه </a:t>
            </a:r>
            <a:r>
              <a:rPr lang="fa-IR" dirty="0"/>
              <a:t>بر قلب (ایجاد سكته قلبي و نارسايي قلبي) می تواند برای سایر اعضاي حياتي ديگر بدن مانند </a:t>
            </a:r>
            <a:r>
              <a:rPr lang="fa-IR" dirty="0">
                <a:solidFill>
                  <a:srgbClr val="0070C0"/>
                </a:solidFill>
              </a:rPr>
              <a:t>مغز</a:t>
            </a:r>
            <a:r>
              <a:rPr lang="fa-IR" dirty="0"/>
              <a:t> (ایجاد سكته مغزي)، </a:t>
            </a:r>
            <a:r>
              <a:rPr lang="fa-IR" dirty="0">
                <a:solidFill>
                  <a:srgbClr val="7030A0"/>
                </a:solidFill>
              </a:rPr>
              <a:t>كليه</a:t>
            </a:r>
            <a:r>
              <a:rPr lang="fa-IR" dirty="0"/>
              <a:t> (ایجاد نارسايي مزمن كليه) و </a:t>
            </a:r>
            <a:r>
              <a:rPr lang="fa-IR" dirty="0">
                <a:solidFill>
                  <a:srgbClr val="00B050"/>
                </a:solidFill>
              </a:rPr>
              <a:t>چشم</a:t>
            </a:r>
            <a:r>
              <a:rPr lang="fa-IR" dirty="0"/>
              <a:t> (اختلال ديد به علت خونريزي شبكيه) نيز خطرناک باشد</a:t>
            </a:r>
            <a:r>
              <a:rPr lang="fa-IR" dirty="0" smtClean="0"/>
              <a:t>.</a:t>
            </a:r>
          </a:p>
          <a:p>
            <a:pPr lvl="1" algn="just"/>
            <a:r>
              <a:rPr lang="fa-IR" dirty="0" smtClean="0">
                <a:solidFill>
                  <a:srgbClr val="FF0000"/>
                </a:solidFill>
              </a:rPr>
              <a:t>اگر </a:t>
            </a:r>
            <a:r>
              <a:rPr lang="fa-IR" dirty="0">
                <a:solidFill>
                  <a:srgbClr val="FF0000"/>
                </a:solidFill>
              </a:rPr>
              <a:t>فشارخون بالا به موقع شناخته شود و به موقع درمان و كنترل شود، مي توان بسياري از عوارض فشارخون بالا را پيشگيري كرد. </a:t>
            </a:r>
            <a:endParaRPr lang="en-US" dirty="0">
              <a:solidFill>
                <a:srgbClr val="FF0000"/>
              </a:solidFill>
            </a:endParaRPr>
          </a:p>
          <a:p>
            <a:pPr algn="just"/>
            <a:endParaRPr lang="en-US" dirty="0"/>
          </a:p>
        </p:txBody>
      </p:sp>
      <p:sp>
        <p:nvSpPr>
          <p:cNvPr id="4" name="Title 1"/>
          <p:cNvSpPr txBox="1">
            <a:spLocks/>
          </p:cNvSpPr>
          <p:nvPr/>
        </p:nvSpPr>
        <p:spPr>
          <a:xfrm>
            <a:off x="1135403" y="176899"/>
            <a:ext cx="9804400" cy="622300"/>
          </a:xfrm>
          <a:prstGeom prst="rect">
            <a:avLst/>
          </a:prstGeom>
        </p:spPr>
        <p:txBody>
          <a:bodyPr bIns="91440" anchor="b" anchorCtr="0">
            <a:normAutofit/>
          </a:bodyPr>
          <a:lstStyle>
            <a:lvl1pPr algn="ctr" rtl="1" eaLnBrk="1" latinLnBrk="0" hangingPunct="1">
              <a:spcBef>
                <a:spcPct val="0"/>
              </a:spcBef>
              <a:buNone/>
              <a:defRPr kumimoji="0" sz="2800" kern="1200">
                <a:solidFill>
                  <a:schemeClr val="tx2"/>
                </a:solidFill>
                <a:latin typeface="+mj-lt"/>
                <a:ea typeface="+mj-ea"/>
                <a:cs typeface="B Titr" panose="00000700000000000000" pitchFamily="2" charset="-78"/>
              </a:defRPr>
            </a:lvl1pPr>
          </a:lstStyle>
          <a:p>
            <a:r>
              <a:rPr lang="fa-IR" dirty="0" smtClean="0"/>
              <a:t>عوارض مهم </a:t>
            </a:r>
            <a:r>
              <a:rPr lang="fa-IR" dirty="0" err="1" smtClean="0"/>
              <a:t>فشارخون</a:t>
            </a:r>
            <a:endParaRPr lang="en-US" dirty="0"/>
          </a:p>
        </p:txBody>
      </p:sp>
      <p:sp>
        <p:nvSpPr>
          <p:cNvPr id="6" name="Rectangle 5"/>
          <p:cNvSpPr/>
          <p:nvPr/>
        </p:nvSpPr>
        <p:spPr>
          <a:xfrm>
            <a:off x="1050878" y="3628368"/>
            <a:ext cx="10276763" cy="3093154"/>
          </a:xfrm>
          <a:prstGeom prst="rect">
            <a:avLst/>
          </a:prstGeom>
        </p:spPr>
        <p:txBody>
          <a:bodyPr wrap="square">
            <a:spAutoFit/>
          </a:bodyPr>
          <a:lstStyle/>
          <a:p>
            <a:pPr marL="274320" lvl="0" indent="-274320" algn="just" rtl="1">
              <a:spcBef>
                <a:spcPts val="580"/>
              </a:spcBef>
              <a:buClr>
                <a:srgbClr val="D34817"/>
              </a:buClr>
              <a:buSzPct val="85000"/>
              <a:buFont typeface="Wingdings 2"/>
              <a:buChar char=""/>
            </a:pPr>
            <a:r>
              <a:rPr lang="fa-IR" sz="2000" b="1" dirty="0">
                <a:solidFill>
                  <a:srgbClr val="FF0000"/>
                </a:solidFill>
                <a:cs typeface="B Nazanin" panose="00000400000000000000" pitchFamily="2" charset="-78"/>
              </a:rPr>
              <a:t>فشارخون بالا در تمام طول عمر نياز به درمان دارد </a:t>
            </a:r>
            <a:r>
              <a:rPr lang="fa-IR" sz="2000" b="1" dirty="0">
                <a:solidFill>
                  <a:prstClr val="black"/>
                </a:solidFill>
                <a:cs typeface="B Nazanin" panose="00000400000000000000" pitchFamily="2" charset="-78"/>
              </a:rPr>
              <a:t>و لازم است بيمار و خانواده او تحت آموزش قرار بگيرند تا نسبت به بيماري فشار خون و عوارض آن آگاهي كامل پيدا كنند. براي درمان، مراقبت و پيگيري بيماري، مشاركت فرد مبتلا به فشار خون بالا و خانواده وي اهميت به‌سزايي دارد. درمان فشار خون بالا بايد متناسب با هر بيمار انجام شود و پرونده درماني او دقيقاً كنترل گردد.</a:t>
            </a:r>
            <a:endParaRPr lang="en-US" sz="2000" b="1" dirty="0">
              <a:solidFill>
                <a:prstClr val="black"/>
              </a:solidFill>
              <a:cs typeface="B Nazanin" panose="00000400000000000000" pitchFamily="2" charset="-78"/>
            </a:endParaRPr>
          </a:p>
          <a:p>
            <a:pPr marL="274320" lvl="0" indent="-274320" algn="just" rtl="1">
              <a:spcBef>
                <a:spcPts val="580"/>
              </a:spcBef>
              <a:buClr>
                <a:srgbClr val="D34817"/>
              </a:buClr>
              <a:buSzPct val="85000"/>
              <a:buFont typeface="Wingdings 2"/>
              <a:buChar char=""/>
            </a:pPr>
            <a:r>
              <a:rPr lang="fa-IR" sz="2000" b="1" dirty="0">
                <a:solidFill>
                  <a:prstClr val="black"/>
                </a:solidFill>
                <a:cs typeface="B Nazanin" panose="00000400000000000000" pitchFamily="2" charset="-78"/>
              </a:rPr>
              <a:t>از </a:t>
            </a:r>
            <a:r>
              <a:rPr lang="fa-IR" sz="2000" b="1" dirty="0">
                <a:solidFill>
                  <a:srgbClr val="FF0000"/>
                </a:solidFill>
                <a:cs typeface="B Nazanin" panose="00000400000000000000" pitchFamily="2" charset="-78"/>
              </a:rPr>
              <a:t>علل اصلي ناکامي </a:t>
            </a:r>
            <a:r>
              <a:rPr lang="fa-IR" sz="2000" b="1" dirty="0">
                <a:solidFill>
                  <a:prstClr val="black"/>
                </a:solidFill>
                <a:cs typeface="B Nazanin" panose="00000400000000000000" pitchFamily="2" charset="-78"/>
              </a:rPr>
              <a:t>در درمان فشارخون بالا را مي‌توان </a:t>
            </a:r>
            <a:r>
              <a:rPr lang="fa-IR" sz="2000" b="1" dirty="0">
                <a:solidFill>
                  <a:srgbClr val="7030A0"/>
                </a:solidFill>
                <a:cs typeface="B Nazanin" panose="00000400000000000000" pitchFamily="2" charset="-78"/>
              </a:rPr>
              <a:t>بي‌علامت بودن بيماري </a:t>
            </a:r>
            <a:r>
              <a:rPr lang="fa-IR" sz="2000" b="1" dirty="0">
                <a:solidFill>
                  <a:prstClr val="black"/>
                </a:solidFill>
                <a:cs typeface="B Nazanin" panose="00000400000000000000" pitchFamily="2" charset="-78"/>
              </a:rPr>
              <a:t>و </a:t>
            </a:r>
            <a:r>
              <a:rPr lang="fa-IR" sz="2000" b="1" dirty="0">
                <a:solidFill>
                  <a:srgbClr val="7030A0"/>
                </a:solidFill>
                <a:cs typeface="B Nazanin" panose="00000400000000000000" pitchFamily="2" charset="-78"/>
              </a:rPr>
              <a:t>آگاهي ناکافي جامعه </a:t>
            </a:r>
            <a:r>
              <a:rPr lang="fa-IR" sz="2000" b="1" dirty="0">
                <a:solidFill>
                  <a:prstClr val="black"/>
                </a:solidFill>
                <a:cs typeface="B Nazanin" panose="00000400000000000000" pitchFamily="2" charset="-78"/>
              </a:rPr>
              <a:t>و به ويژه بيماران نسبت به بيماري و عوارض آن و </a:t>
            </a:r>
            <a:r>
              <a:rPr lang="fa-IR" sz="2000" b="1" dirty="0">
                <a:solidFill>
                  <a:srgbClr val="7030A0"/>
                </a:solidFill>
                <a:cs typeface="B Nazanin" panose="00000400000000000000" pitchFamily="2" charset="-78"/>
              </a:rPr>
              <a:t>مصرف نا منظم دارو </a:t>
            </a:r>
            <a:r>
              <a:rPr lang="fa-IR" sz="2000" b="1" dirty="0">
                <a:solidFill>
                  <a:prstClr val="black"/>
                </a:solidFill>
                <a:cs typeface="B Nazanin" panose="00000400000000000000" pitchFamily="2" charset="-78"/>
              </a:rPr>
              <a:t>ذکر کرد.</a:t>
            </a:r>
            <a:endParaRPr lang="en-US" sz="2000" b="1" dirty="0">
              <a:solidFill>
                <a:prstClr val="black"/>
              </a:solidFill>
              <a:cs typeface="B Nazanin" panose="00000400000000000000" pitchFamily="2" charset="-78"/>
            </a:endParaRPr>
          </a:p>
          <a:p>
            <a:pPr marL="274320" lvl="0" indent="-274320" algn="just" rtl="1">
              <a:spcBef>
                <a:spcPts val="580"/>
              </a:spcBef>
              <a:buClr>
                <a:srgbClr val="D34817"/>
              </a:buClr>
              <a:buSzPct val="85000"/>
              <a:buFont typeface="Wingdings 2"/>
              <a:buChar char=""/>
            </a:pPr>
            <a:r>
              <a:rPr lang="fa-IR" sz="2000" b="1" dirty="0">
                <a:solidFill>
                  <a:prstClr val="black"/>
                </a:solidFill>
                <a:cs typeface="B Nazanin" panose="00000400000000000000" pitchFamily="2" charset="-78"/>
              </a:rPr>
              <a:t>به‌طوركلي درمان بيماران مبتلا به فشار خون بالا معمولاً به صورت تركيبي از درمان غيردارويي و درمان دارويي مي‌باشد. درمان بيماري فشارخون بالا، علاوه بر درمان دارويي نیازمند تغيير شیوه نامناسب زندگي می‌باشد.</a:t>
            </a:r>
            <a:endParaRPr lang="en-US" sz="2000" b="1" dirty="0">
              <a:solidFill>
                <a:prstClr val="black"/>
              </a:solidFill>
              <a:cs typeface="B Nazanin" panose="00000400000000000000" pitchFamily="2" charset="-78"/>
            </a:endParaRPr>
          </a:p>
          <a:p>
            <a:pPr marL="274320" lvl="0" indent="-274320" algn="just" rtl="1">
              <a:spcBef>
                <a:spcPts val="580"/>
              </a:spcBef>
              <a:buClr>
                <a:srgbClr val="D34817"/>
              </a:buClr>
              <a:buSzPct val="85000"/>
              <a:buFont typeface="Wingdings 2"/>
              <a:buChar char=""/>
            </a:pPr>
            <a:endParaRPr lang="en-US" sz="2000" b="1" dirty="0">
              <a:solidFill>
                <a:prstClr val="black"/>
              </a:solidFill>
              <a:cs typeface="B Nazanin" panose="00000400000000000000" pitchFamily="2" charset="-78"/>
            </a:endParaRPr>
          </a:p>
        </p:txBody>
      </p:sp>
    </p:spTree>
    <p:extLst>
      <p:ext uri="{BB962C8B-B14F-4D97-AF65-F5344CB8AC3E}">
        <p14:creationId xmlns:p14="http://schemas.microsoft.com/office/powerpoint/2010/main" val="11370403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t>درمان </a:t>
            </a:r>
            <a:r>
              <a:rPr lang="fa-IR" dirty="0" smtClean="0"/>
              <a:t>غير دارویی و درمان دارویی</a:t>
            </a:r>
            <a:endParaRPr lang="en-US" dirty="0"/>
          </a:p>
        </p:txBody>
      </p:sp>
      <p:sp>
        <p:nvSpPr>
          <p:cNvPr id="3" name="Content Placeholder 2"/>
          <p:cNvSpPr>
            <a:spLocks noGrp="1"/>
          </p:cNvSpPr>
          <p:nvPr>
            <p:ph sz="quarter" idx="1"/>
          </p:nvPr>
        </p:nvSpPr>
        <p:spPr>
          <a:xfrm>
            <a:off x="1041084" y="1030121"/>
            <a:ext cx="10363200" cy="5370679"/>
          </a:xfrm>
        </p:spPr>
        <p:txBody>
          <a:bodyPr>
            <a:normAutofit/>
          </a:bodyPr>
          <a:lstStyle/>
          <a:p>
            <a:pPr algn="just"/>
            <a:r>
              <a:rPr lang="fa-IR" dirty="0" smtClean="0">
                <a:solidFill>
                  <a:srgbClr val="00B050"/>
                </a:solidFill>
              </a:rPr>
              <a:t>مراقبت‌هاي </a:t>
            </a:r>
            <a:r>
              <a:rPr lang="fa-IR" dirty="0">
                <a:solidFill>
                  <a:srgbClr val="00B050"/>
                </a:solidFill>
              </a:rPr>
              <a:t>غير دارويي </a:t>
            </a:r>
            <a:r>
              <a:rPr lang="fa-IR" dirty="0"/>
              <a:t>شامل تغييرشيوه نامناسب زندگي است. تغييرات شيوه زندگی در كنترل و کاهش فشارخون در بیماری فشارخون بالا نقش مهمي دارد. اصلاح شيوه زندگي، فشارخون را پايين مي‌آورد</a:t>
            </a:r>
            <a:r>
              <a:rPr lang="fa-IR" dirty="0" smtClean="0"/>
              <a:t>. </a:t>
            </a:r>
            <a:r>
              <a:rPr lang="fa-IR" dirty="0"/>
              <a:t>اصلاح شيوه زندگي علاوه بر تأثير بر روي فشارخون، مرگ ناشي از بيماري قلبي عروقي را هم كاهش مي‌دهد. </a:t>
            </a:r>
            <a:r>
              <a:rPr lang="fa-IR" dirty="0" smtClean="0"/>
              <a:t> </a:t>
            </a:r>
            <a:r>
              <a:rPr lang="fa-IR" dirty="0"/>
              <a:t>این تغییرات شامل موارد زیر هستند:</a:t>
            </a:r>
            <a:endParaRPr lang="en-US" dirty="0"/>
          </a:p>
          <a:p>
            <a:pPr lvl="2" algn="just">
              <a:buFont typeface="Wingdings" panose="05000000000000000000" pitchFamily="2" charset="2"/>
              <a:buChar char="§"/>
            </a:pPr>
            <a:r>
              <a:rPr lang="fa-IR" dirty="0"/>
              <a:t>تغيير الگوي تغذيه‌اي به‌منظور كاهش مصرف چربي و مصرف روغن مايع به جاي روغن جامد، مصرف سبزيجات و‌انواع ميوه‌ها، كاهش مصرف نمك و غذاهاي شور، پخت غذا به روش صحيح </a:t>
            </a:r>
            <a:r>
              <a:rPr lang="fa-IR" dirty="0" smtClean="0"/>
              <a:t>برای مثال بخار </a:t>
            </a:r>
            <a:r>
              <a:rPr lang="fa-IR" dirty="0"/>
              <a:t>پز يا آب پز و حتي‌المقدور پرهيز از سرخ كردن آن</a:t>
            </a:r>
            <a:endParaRPr lang="en-US" dirty="0"/>
          </a:p>
          <a:p>
            <a:pPr lvl="2" algn="just">
              <a:buFont typeface="Wingdings" panose="05000000000000000000" pitchFamily="2" charset="2"/>
              <a:buChar char="§"/>
            </a:pPr>
            <a:r>
              <a:rPr lang="fa-IR" dirty="0"/>
              <a:t>افزايش فعاليت </a:t>
            </a:r>
            <a:r>
              <a:rPr lang="fa-IR" dirty="0" err="1"/>
              <a:t>بدني</a:t>
            </a:r>
            <a:r>
              <a:rPr lang="fa-IR" dirty="0"/>
              <a:t> </a:t>
            </a:r>
            <a:r>
              <a:rPr lang="fa-IR" dirty="0" smtClean="0"/>
              <a:t>و انجام ورزش روزانه و منظم یا حداقل 5 </a:t>
            </a:r>
            <a:r>
              <a:rPr lang="fa-IR" dirty="0"/>
              <a:t>روز در </a:t>
            </a:r>
            <a:r>
              <a:rPr lang="fa-IR" dirty="0" smtClean="0"/>
              <a:t>هفته با شدت متوسط</a:t>
            </a:r>
            <a:endParaRPr lang="en-US" dirty="0"/>
          </a:p>
          <a:p>
            <a:pPr lvl="2" algn="just">
              <a:buFont typeface="Wingdings" panose="05000000000000000000" pitchFamily="2" charset="2"/>
              <a:buChar char="§"/>
            </a:pPr>
            <a:r>
              <a:rPr lang="fa-IR" dirty="0"/>
              <a:t>ترك مصرف الكل و دخانیات</a:t>
            </a:r>
            <a:endParaRPr lang="en-US" dirty="0"/>
          </a:p>
          <a:p>
            <a:pPr lvl="2" algn="just">
              <a:buFont typeface="Wingdings" panose="05000000000000000000" pitchFamily="2" charset="2"/>
              <a:buChar char="§"/>
            </a:pPr>
            <a:r>
              <a:rPr lang="fa-IR" dirty="0"/>
              <a:t>كاهش </a:t>
            </a:r>
            <a:r>
              <a:rPr lang="fa-IR" dirty="0" smtClean="0"/>
              <a:t>وزن</a:t>
            </a:r>
          </a:p>
          <a:p>
            <a:pPr lvl="2" algn="just">
              <a:buFont typeface="Wingdings" panose="05000000000000000000" pitchFamily="2" charset="2"/>
              <a:buChar char="§"/>
            </a:pPr>
            <a:endParaRPr lang="en-US" dirty="0"/>
          </a:p>
          <a:p>
            <a:pPr algn="just"/>
            <a:r>
              <a:rPr lang="fa-IR" dirty="0">
                <a:solidFill>
                  <a:srgbClr val="00B050"/>
                </a:solidFill>
              </a:rPr>
              <a:t>درمان دارويي </a:t>
            </a:r>
            <a:r>
              <a:rPr lang="fa-IR" dirty="0"/>
              <a:t>بنا به تصميم پزشك، براي كساني تجويز مي‌شود كه فشار خون آن‌ها بعد از رعايت درمان غير دارويي و اصلاح شيوه ‌زندگي هم چنان بالا باشد. </a:t>
            </a:r>
          </a:p>
          <a:p>
            <a:pPr algn="just"/>
            <a:r>
              <a:rPr lang="fa-IR" dirty="0"/>
              <a:t>ممكن است مصرف داروها عوارضي مثل سرگيجه، خواب آلودگي، تنگي نفس شديد، طپش قلب، تهوع، استفراغ و حساسيت ايجاد كند كه بايد به اطلاع پزشك رسانده شود تا اقدام مناسب براي رفع آن‌ها صورت گيرد.</a:t>
            </a:r>
          </a:p>
          <a:p>
            <a:pPr algn="just"/>
            <a:endParaRPr lang="en-US" dirty="0"/>
          </a:p>
        </p:txBody>
      </p:sp>
    </p:spTree>
    <p:extLst>
      <p:ext uri="{BB962C8B-B14F-4D97-AF65-F5344CB8AC3E}">
        <p14:creationId xmlns:p14="http://schemas.microsoft.com/office/powerpoint/2010/main" val="36419608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دستگاه اندازه </a:t>
            </a:r>
            <a:r>
              <a:rPr lang="fa-IR" dirty="0"/>
              <a:t>گیری فشار خون </a:t>
            </a:r>
            <a:endParaRPr lang="en-US" dirty="0"/>
          </a:p>
        </p:txBody>
      </p:sp>
      <p:sp>
        <p:nvSpPr>
          <p:cNvPr id="3" name="Content Placeholder 2"/>
          <p:cNvSpPr>
            <a:spLocks noGrp="1"/>
          </p:cNvSpPr>
          <p:nvPr>
            <p:ph sz="quarter" idx="1"/>
          </p:nvPr>
        </p:nvSpPr>
        <p:spPr>
          <a:xfrm>
            <a:off x="2374710" y="1030122"/>
            <a:ext cx="9029574" cy="5065878"/>
          </a:xfrm>
        </p:spPr>
        <p:txBody>
          <a:bodyPr>
            <a:normAutofit fontScale="92500"/>
          </a:bodyPr>
          <a:lstStyle/>
          <a:p>
            <a:pPr algn="just"/>
            <a:r>
              <a:rPr lang="fa-IR" dirty="0" smtClean="0"/>
              <a:t>انواع </a:t>
            </a:r>
            <a:r>
              <a:rPr lang="fa-IR" dirty="0"/>
              <a:t>مختلفی از دستگاه های فشارسنج وجود دارند: فشارسنج عقربه ای، فشارسنج جيوه اي، و فشارسنج دیجیتال</a:t>
            </a:r>
            <a:r>
              <a:rPr lang="fa-IR" dirty="0" smtClean="0"/>
              <a:t>.</a:t>
            </a:r>
          </a:p>
          <a:p>
            <a:pPr algn="just"/>
            <a:r>
              <a:rPr lang="fa-IR" dirty="0" smtClean="0"/>
              <a:t> </a:t>
            </a:r>
            <a:r>
              <a:rPr lang="fa-IR" dirty="0"/>
              <a:t>به جز اختلاف در نوع مانومتر، هر سه نوع فشارسنج کارکرد مشابه دارند و  از بخش های زیر تشکیل شده است: </a:t>
            </a:r>
          </a:p>
          <a:p>
            <a:pPr lvl="1" algn="just"/>
            <a:r>
              <a:rPr lang="fa-IR" dirty="0">
                <a:solidFill>
                  <a:srgbClr val="FF0000"/>
                </a:solidFill>
              </a:rPr>
              <a:t>بازوبند </a:t>
            </a:r>
            <a:r>
              <a:rPr lang="en-US" dirty="0">
                <a:solidFill>
                  <a:srgbClr val="FF0000"/>
                </a:solidFill>
              </a:rPr>
              <a:t>(Cuff)</a:t>
            </a:r>
            <a:r>
              <a:rPr lang="fa-IR" dirty="0">
                <a:solidFill>
                  <a:srgbClr val="FF0000"/>
                </a:solidFill>
              </a:rPr>
              <a:t>: </a:t>
            </a:r>
            <a:r>
              <a:rPr lang="fa-IR" dirty="0"/>
              <a:t>يك قسمت پارچه اي با پوشش دو لايه و مستطيل </a:t>
            </a:r>
            <a:r>
              <a:rPr lang="fa-IR" dirty="0" err="1"/>
              <a:t>شكل</a:t>
            </a:r>
            <a:r>
              <a:rPr lang="fa-IR" dirty="0"/>
              <a:t> </a:t>
            </a:r>
            <a:r>
              <a:rPr lang="fa-IR" dirty="0" smtClean="0"/>
              <a:t>که </a:t>
            </a:r>
            <a:r>
              <a:rPr lang="fa-IR" dirty="0"/>
              <a:t>خاصيت ارتجاعي ندارد و دور بازوي فرد پيچيده مي شود. </a:t>
            </a:r>
            <a:r>
              <a:rPr lang="fa-IR" dirty="0" smtClean="0"/>
              <a:t>بازوبند </a:t>
            </a:r>
            <a:r>
              <a:rPr lang="fa-IR" dirty="0"/>
              <a:t>بايد به اندازه كافي بلند </a:t>
            </a:r>
            <a:r>
              <a:rPr lang="fa-IR" dirty="0" smtClean="0"/>
              <a:t>باشد(حداقل </a:t>
            </a:r>
            <a:r>
              <a:rPr lang="fa-IR" dirty="0"/>
              <a:t>60 سانتيمتر) تا به طور كامل دور بازوي فرد را بگيرد.</a:t>
            </a:r>
            <a:endParaRPr lang="en-US" dirty="0"/>
          </a:p>
          <a:p>
            <a:pPr lvl="1" algn="just"/>
            <a:r>
              <a:rPr lang="fa-IR" dirty="0">
                <a:solidFill>
                  <a:srgbClr val="FF0000"/>
                </a:solidFill>
              </a:rPr>
              <a:t>کیسه هوا </a:t>
            </a:r>
            <a:r>
              <a:rPr lang="en-US" dirty="0">
                <a:solidFill>
                  <a:srgbClr val="FF0000"/>
                </a:solidFill>
              </a:rPr>
              <a:t>(Bladder)</a:t>
            </a:r>
            <a:r>
              <a:rPr lang="fa-IR" dirty="0">
                <a:solidFill>
                  <a:srgbClr val="FF0000"/>
                </a:solidFill>
              </a:rPr>
              <a:t>: </a:t>
            </a:r>
            <a:r>
              <a:rPr lang="fa-IR" dirty="0"/>
              <a:t>كيسه ای لاستيكي و قابل انبساط است كه درون بازوبند قرار دارد و دو لوله لاستيكي از آن منشعب مي شود. كيسه هوا قابل مشاهده نيست و بايد متناسب با بازوي فرد باشد. </a:t>
            </a:r>
            <a:endParaRPr lang="en-US" dirty="0"/>
          </a:p>
          <a:p>
            <a:pPr lvl="1" algn="just"/>
            <a:r>
              <a:rPr lang="fa-IR" dirty="0">
                <a:solidFill>
                  <a:srgbClr val="FF0000"/>
                </a:solidFill>
              </a:rPr>
              <a:t>لوله های لاستیکی: </a:t>
            </a:r>
            <a:r>
              <a:rPr lang="fa-IR" dirty="0"/>
              <a:t>دو لوله از كيسه هوا منشعب مي شوند که يكي از آنها به پمپ و ديگري به مانومتر وصل است. </a:t>
            </a:r>
            <a:r>
              <a:rPr lang="fa-IR" dirty="0" smtClean="0"/>
              <a:t>لازم </a:t>
            </a:r>
            <a:r>
              <a:rPr lang="fa-IR" dirty="0"/>
              <a:t>است طول لوله ها بين بازوبند و مانومتر حداقل 76 و بين بازوبند و پمپ هوا حداقل 30 سانتي متر باشد. </a:t>
            </a:r>
            <a:endParaRPr lang="en-US" dirty="0"/>
          </a:p>
          <a:p>
            <a:pPr lvl="1" algn="just"/>
            <a:r>
              <a:rPr lang="fa-IR" dirty="0">
                <a:solidFill>
                  <a:srgbClr val="FF0000"/>
                </a:solidFill>
              </a:rPr>
              <a:t>پمپ یا پوار لاستیکی به همراه دریچه و پیچ تنظیم هوا: </a:t>
            </a:r>
            <a:r>
              <a:rPr lang="fa-IR" dirty="0"/>
              <a:t>پمپ </a:t>
            </a:r>
            <a:r>
              <a:rPr lang="fa-IR" dirty="0" smtClean="0"/>
              <a:t>باد (</a:t>
            </a:r>
            <a:r>
              <a:rPr lang="fa-IR" dirty="0" err="1" smtClean="0"/>
              <a:t>پوار</a:t>
            </a:r>
            <a:r>
              <a:rPr lang="fa-IR" dirty="0"/>
              <a:t>) به انتهاي يكي از لوله هاي لاستیکی </a:t>
            </a:r>
            <a:r>
              <a:rPr lang="fa-IR" dirty="0" smtClean="0"/>
              <a:t>وصل است. </a:t>
            </a:r>
            <a:r>
              <a:rPr lang="fa-IR" dirty="0"/>
              <a:t>براي تنظيم ورود و خروج هوا يك دريچه كنترل سوزني بر روي پمپ در نظر گرفته شده است كه با باز و بسته كردن پيچ فلزي عمل مي </a:t>
            </a:r>
            <a:r>
              <a:rPr lang="fa-IR" dirty="0" err="1"/>
              <a:t>كند</a:t>
            </a:r>
            <a:r>
              <a:rPr lang="fa-IR" dirty="0" smtClean="0"/>
              <a:t>. </a:t>
            </a:r>
            <a:endParaRPr lang="en-US" dirty="0"/>
          </a:p>
          <a:p>
            <a:pPr lvl="1" algn="just"/>
            <a:r>
              <a:rPr lang="fa-IR" dirty="0">
                <a:solidFill>
                  <a:srgbClr val="FF0000"/>
                </a:solidFill>
              </a:rPr>
              <a:t>مانومتر: </a:t>
            </a:r>
            <a:r>
              <a:rPr lang="fa-IR" dirty="0"/>
              <a:t>برحسب نوع دستگاه مي تواند از جيوه اي، عقربه اي يا ديجيتال باشد. </a:t>
            </a:r>
            <a:endParaRPr lang="en-US" dirty="0"/>
          </a:p>
        </p:txBody>
      </p:sp>
      <p:pic>
        <p:nvPicPr>
          <p:cNvPr id="4" name="Picture 3" descr="W.A. Baum Disposable BP Cuffs">
            <a:hlinkClick r:id="rId2"/>
          </p:cNvPr>
          <p:cNvPicPr/>
          <p:nvPr/>
        </p:nvPicPr>
        <p:blipFill>
          <a:blip r:embed="rId3" cstate="print"/>
          <a:srcRect/>
          <a:stretch>
            <a:fillRect/>
          </a:stretch>
        </p:blipFill>
        <p:spPr bwMode="auto">
          <a:xfrm>
            <a:off x="508736" y="1792697"/>
            <a:ext cx="1647610" cy="1428174"/>
          </a:xfrm>
          <a:prstGeom prst="rect">
            <a:avLst/>
          </a:prstGeom>
          <a:noFill/>
          <a:ln w="9525">
            <a:noFill/>
            <a:miter lim="800000"/>
            <a:headEnd/>
            <a:tailEnd/>
          </a:ln>
        </p:spPr>
      </p:pic>
      <p:pic>
        <p:nvPicPr>
          <p:cNvPr id="8" name="Picture 7" descr="images22.jpg"/>
          <p:cNvPicPr>
            <a:picLocks noChangeAspect="1"/>
          </p:cNvPicPr>
          <p:nvPr/>
        </p:nvPicPr>
        <p:blipFill>
          <a:blip r:embed="rId4"/>
          <a:stretch>
            <a:fillRect/>
          </a:stretch>
        </p:blipFill>
        <p:spPr>
          <a:xfrm>
            <a:off x="746608" y="3436809"/>
            <a:ext cx="1013953" cy="1349144"/>
          </a:xfrm>
          <a:prstGeom prst="rect">
            <a:avLst/>
          </a:prstGeom>
        </p:spPr>
      </p:pic>
    </p:spTree>
    <p:extLst>
      <p:ext uri="{BB962C8B-B14F-4D97-AF65-F5344CB8AC3E}">
        <p14:creationId xmlns:p14="http://schemas.microsoft.com/office/powerpoint/2010/main" val="3942183320"/>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1420</TotalTime>
  <Words>4650</Words>
  <Application>Microsoft Office PowerPoint</Application>
  <PresentationFormat>Widescreen</PresentationFormat>
  <Paragraphs>144</Paragraphs>
  <Slides>23</Slides>
  <Notes>0</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23</vt:i4>
      </vt:variant>
    </vt:vector>
  </HeadingPairs>
  <TitlesOfParts>
    <vt:vector size="38" baseType="lpstr">
      <vt:lpstr>Arial</vt:lpstr>
      <vt:lpstr>B Jadid</vt:lpstr>
      <vt:lpstr>B Nazanin</vt:lpstr>
      <vt:lpstr>B Titr</vt:lpstr>
      <vt:lpstr>B Zar</vt:lpstr>
      <vt:lpstr>Calibri</vt:lpstr>
      <vt:lpstr>Calibri Light</vt:lpstr>
      <vt:lpstr>Franklin Gothic Book</vt:lpstr>
      <vt:lpstr>Perpetua</vt:lpstr>
      <vt:lpstr>Tahoma</vt:lpstr>
      <vt:lpstr>Times New Roman</vt:lpstr>
      <vt:lpstr>Wingdings</vt:lpstr>
      <vt:lpstr>Wingdings 2</vt:lpstr>
      <vt:lpstr>Office Theme</vt:lpstr>
      <vt:lpstr>Equity</vt:lpstr>
      <vt:lpstr>PowerPoint Presentation</vt:lpstr>
      <vt:lpstr>PowerPoint Presentation</vt:lpstr>
      <vt:lpstr>PowerPoint Presentation</vt:lpstr>
      <vt:lpstr>تعریف فشارخون بالا و علل ایجاد آن </vt:lpstr>
      <vt:lpstr>اندازه گیری فشارخون</vt:lpstr>
      <vt:lpstr>مقادیر طبیعی وغیر طبیعی فشارخون</vt:lpstr>
      <vt:lpstr>روشهای کنترل فشارخون</vt:lpstr>
      <vt:lpstr>درمان غير دارویی و درمان دارویی</vt:lpstr>
      <vt:lpstr>دستگاه اندازه گیری فشار خون </vt:lpstr>
      <vt:lpstr>مشکلات دستگاه که موجب خطا در اندازه گیری می گردند</vt:lpstr>
      <vt:lpstr>اندازه گيري فشارخون با فشارسنج عقربه ای</vt:lpstr>
      <vt:lpstr>اندازه گيري فشارخون با فشارسنج دیجیتال</vt:lpstr>
      <vt:lpstr>نکاتی که باید در اندازه گیری فشارخون مورد توجه قرارداد</vt:lpstr>
      <vt:lpstr>شرایط افراد معاینه شونده</vt:lpstr>
      <vt:lpstr>شرايطي كه در مورد استفاده از گوشي در هنگام اندازه گیری فشارخون بايد رعايت كرد</vt:lpstr>
      <vt:lpstr>انتخاب و بستن بازوبند</vt:lpstr>
      <vt:lpstr>اندازه گیری فشارخون از طریق نبض (لمسی)</vt:lpstr>
      <vt:lpstr>اندازه گیری فشارخون از طریق نبض (لمسی)- ادامه</vt:lpstr>
      <vt:lpstr>اندازه گیری فشارخون با استفاده از گوشی</vt:lpstr>
      <vt:lpstr>روش اندازه گیری فشارخون با استفاده از گوشی</vt:lpstr>
      <vt:lpstr>روش اندازه گیری فشارخون با استفاده از گوشی</vt:lpstr>
      <vt:lpstr>نکات مهم در اندازه گیری فشارخون با گوشی</vt:lpstr>
      <vt:lpstr>PowerPoint Presentation</vt:lpstr>
    </vt:vector>
  </TitlesOfParts>
  <Company>health.gov.ir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افکار دکتر مهدی</dc:creator>
  <cp:lastModifiedBy>Mahdi Vahed</cp:lastModifiedBy>
  <cp:revision>146</cp:revision>
  <dcterms:created xsi:type="dcterms:W3CDTF">2019-05-08T12:26:50Z</dcterms:created>
  <dcterms:modified xsi:type="dcterms:W3CDTF">2019-05-14T09:14:57Z</dcterms:modified>
</cp:coreProperties>
</file>