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4" r:id="rId3"/>
    <p:sldId id="372" r:id="rId4"/>
    <p:sldId id="259" r:id="rId5"/>
    <p:sldId id="371" r:id="rId6"/>
    <p:sldId id="260" r:id="rId7"/>
    <p:sldId id="389" r:id="rId8"/>
    <p:sldId id="387" r:id="rId9"/>
    <p:sldId id="388" r:id="rId10"/>
  </p:sldIdLst>
  <p:sldSz cx="9144000" cy="6858000" type="screen4x3"/>
  <p:notesSz cx="9928225" cy="666908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CC"/>
    <a:srgbClr val="333333"/>
    <a:srgbClr val="84A5CA"/>
    <a:srgbClr val="5F5F5F"/>
    <a:srgbClr val="AAC1DA"/>
    <a:srgbClr val="D1DBEB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22" autoAdjust="0"/>
    <p:restoredTop sz="94654" autoAdjust="0"/>
  </p:normalViewPr>
  <p:slideViewPr>
    <p:cSldViewPr>
      <p:cViewPr varScale="1">
        <p:scale>
          <a:sx n="73" d="100"/>
          <a:sy n="73" d="100"/>
        </p:scale>
        <p:origin x="11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2823" cy="333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184" y="1"/>
            <a:ext cx="4302823" cy="333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334692"/>
            <a:ext cx="4302823" cy="333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184" y="6334692"/>
            <a:ext cx="4302823" cy="333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AB434A7-E73C-4CB8-BA31-9A53ED23D6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484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2823" cy="3332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184" y="1"/>
            <a:ext cx="4302823" cy="3332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481F75-36F4-4B0B-A91D-0BA6011DBFBB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95650" y="500063"/>
            <a:ext cx="3336925" cy="250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1936" y="3167346"/>
            <a:ext cx="7944355" cy="30013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334692"/>
            <a:ext cx="4302823" cy="3332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184" y="6334692"/>
            <a:ext cx="4302823" cy="3332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6C102C-3428-4007-B7D4-6F205212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91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C102C-3428-4007-B7D4-6F2052129B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942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C102C-3428-4007-B7D4-6F2052129BB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97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1" name="Group 29"/>
          <p:cNvGrpSpPr>
            <a:grpSpLocks/>
          </p:cNvGrpSpPr>
          <p:nvPr/>
        </p:nvGrpSpPr>
        <p:grpSpPr bwMode="auto">
          <a:xfrm>
            <a:off x="1143000" y="628650"/>
            <a:ext cx="8012113" cy="2571750"/>
            <a:chOff x="720" y="396"/>
            <a:chExt cx="5047" cy="1620"/>
          </a:xfrm>
        </p:grpSpPr>
        <p:sp>
          <p:nvSpPr>
            <p:cNvPr id="3090" name="Rectangle 18"/>
            <p:cNvSpPr>
              <a:spLocks noChangeArrowheads="1"/>
            </p:cNvSpPr>
            <p:nvPr userDrawn="1"/>
          </p:nvSpPr>
          <p:spPr bwMode="gray">
            <a:xfrm>
              <a:off x="1081" y="396"/>
              <a:ext cx="4686" cy="159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Rectangle 28"/>
            <p:cNvSpPr>
              <a:spLocks noChangeArrowheads="1"/>
            </p:cNvSpPr>
            <p:nvPr userDrawn="1"/>
          </p:nvSpPr>
          <p:spPr bwMode="gray">
            <a:xfrm>
              <a:off x="720" y="1440"/>
              <a:ext cx="576" cy="57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89" name="Rectangle 17"/>
          <p:cNvSpPr>
            <a:spLocks noChangeArrowheads="1"/>
          </p:cNvSpPr>
          <p:nvPr/>
        </p:nvSpPr>
        <p:spPr bwMode="gray">
          <a:xfrm>
            <a:off x="1130300" y="3141663"/>
            <a:ext cx="8013700" cy="5746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gray">
          <a:xfrm>
            <a:off x="573088" y="2520950"/>
            <a:ext cx="576262" cy="64135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gray">
          <a:xfrm>
            <a:off x="1716088" y="628650"/>
            <a:ext cx="566737" cy="6365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gray">
          <a:xfrm>
            <a:off x="2278063" y="0"/>
            <a:ext cx="585787" cy="63500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gray">
          <a:xfrm>
            <a:off x="2281238" y="628650"/>
            <a:ext cx="585787" cy="6318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gray">
          <a:xfrm>
            <a:off x="1141413" y="1262063"/>
            <a:ext cx="574675" cy="6254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gray">
          <a:xfrm>
            <a:off x="1716088" y="1263650"/>
            <a:ext cx="566737" cy="6223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gray">
          <a:xfrm>
            <a:off x="573088" y="1885950"/>
            <a:ext cx="576262" cy="64452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gray">
          <a:xfrm>
            <a:off x="1141413" y="1885950"/>
            <a:ext cx="576262" cy="6445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9" name="Rectangle 27"/>
          <p:cNvSpPr>
            <a:spLocks noChangeArrowheads="1"/>
          </p:cNvSpPr>
          <p:nvPr/>
        </p:nvSpPr>
        <p:spPr bwMode="gray">
          <a:xfrm>
            <a:off x="0" y="2528888"/>
            <a:ext cx="574675" cy="633412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1752600" y="1800225"/>
            <a:ext cx="6629400" cy="1012825"/>
          </a:xfrm>
        </p:spPr>
        <p:txBody>
          <a:bodyPr/>
          <a:lstStyle>
            <a:lvl1pPr algn="ctr">
              <a:defRPr sz="3600" i="1">
                <a:latin typeface="Verdana" pitchFamily="34" charset="0"/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600200" y="3276600"/>
            <a:ext cx="63246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4191000" y="5410200"/>
            <a:ext cx="1295400" cy="695325"/>
            <a:chOff x="2680" y="3678"/>
            <a:chExt cx="680" cy="438"/>
          </a:xfrm>
        </p:grpSpPr>
        <p:sp>
          <p:nvSpPr>
            <p:cNvPr id="3086" name="Text Box 14"/>
            <p:cNvSpPr txBox="1">
              <a:spLocks noChangeArrowheads="1"/>
            </p:cNvSpPr>
            <p:nvPr userDrawn="1"/>
          </p:nvSpPr>
          <p:spPr bwMode="gray">
            <a:xfrm>
              <a:off x="2680" y="3789"/>
              <a:ext cx="6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altLang="en-US" sz="2800" b="1">
                  <a:solidFill>
                    <a:schemeClr val="tx2"/>
                  </a:solidFill>
                </a:rPr>
                <a:t>LOGO</a:t>
              </a:r>
            </a:p>
          </p:txBody>
        </p:sp>
        <p:sp>
          <p:nvSpPr>
            <p:cNvPr id="3087" name="AutoShape 15"/>
            <p:cNvSpPr>
              <a:spLocks noChangeArrowheads="1"/>
            </p:cNvSpPr>
            <p:nvPr userDrawn="1"/>
          </p:nvSpPr>
          <p:spPr bwMode="gray">
            <a:xfrm rot="5400000">
              <a:off x="2928" y="3493"/>
              <a:ext cx="172" cy="542"/>
            </a:xfrm>
            <a:prstGeom prst="moon">
              <a:avLst>
                <a:gd name="adj" fmla="val 21208"/>
              </a:avLst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BB3846-1E4B-4B24-88F1-F08EFDAF493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7240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59DB42-C199-4285-9DB3-59C0B11AFB0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0592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7391400" cy="4873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28725"/>
            <a:ext cx="8229600" cy="5248275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37325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2971800" y="65373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0F082814-7897-49B3-A8B9-051DC5DBFF5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5943600" y="68263"/>
            <a:ext cx="2590800" cy="236537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0053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663E67-5735-4F9C-8268-34E09112148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2356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9195F4-53A7-490C-B5F1-05ECF29C164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9964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287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287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A97439-480A-4B49-A8FC-20583179AAE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7046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AB97B3-7C85-4838-839B-2E4EF44C3CD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4623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8EB9B3-BE8C-4D95-B6BA-E891FB58673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7547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D46615-2F1F-4E7D-91B0-B83B1E63355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0891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06B351-CBE0-4EAF-8728-0B0A53800B1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158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C8D806-7675-40C2-A45F-9DCD8DF793A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1278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655638" y="360363"/>
            <a:ext cx="8497887" cy="719137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28725"/>
            <a:ext cx="8229600" cy="524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43600" y="6537325"/>
            <a:ext cx="2895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71800" y="6537325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396CD7C-2386-43A3-9CCB-70E1713CD8C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1143000" y="457200"/>
            <a:ext cx="73914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gray">
          <a:xfrm>
            <a:off x="0" y="719138"/>
            <a:ext cx="328613" cy="36195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gray">
          <a:xfrm>
            <a:off x="328613" y="357188"/>
            <a:ext cx="328612" cy="36195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gray">
          <a:xfrm>
            <a:off x="657225" y="0"/>
            <a:ext cx="328613" cy="36195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657225" y="361950"/>
            <a:ext cx="328613" cy="3619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gray">
          <a:xfrm>
            <a:off x="328613" y="719138"/>
            <a:ext cx="328612" cy="3619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" name="Rectangle 3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943600" y="68263"/>
            <a:ext cx="2590800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</a:defRPr>
            </a:lvl1pPr>
          </a:lstStyle>
          <a:p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j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j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6" name="Picture 2" descr="D:\ارم دانشگاه\arm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161925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soltanis1\Pictures\image11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177105"/>
            <a:ext cx="5184576" cy="1816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279834" y="6309320"/>
            <a:ext cx="1377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>
                <a:cs typeface="B Titr" panose="00000700000000000000" pitchFamily="2" charset="-78"/>
              </a:rPr>
              <a:t>آبان ماه 1402</a:t>
            </a:r>
            <a:endParaRPr lang="en-US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DFC8ABC-534C-4946-B4CD-D5661E2796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834258" y="1196752"/>
            <a:ext cx="7309742" cy="2592288"/>
          </a:xfrm>
        </p:spPr>
        <p:txBody>
          <a:bodyPr/>
          <a:lstStyle/>
          <a:p>
            <a:pPr rtl="1">
              <a:lnSpc>
                <a:spcPct val="150000"/>
              </a:lnSpc>
            </a:pPr>
            <a:r>
              <a:rPr lang="fa-IR" sz="3200" i="0" dirty="0">
                <a:cs typeface="B Titr" panose="00000700000000000000" pitchFamily="2" charset="-78"/>
              </a:rPr>
              <a:t/>
            </a:r>
            <a:br>
              <a:rPr lang="fa-IR" sz="3200" i="0" dirty="0">
                <a:cs typeface="B Titr" panose="00000700000000000000" pitchFamily="2" charset="-78"/>
              </a:rPr>
            </a:br>
            <a:r>
              <a:rPr lang="fa-IR" sz="3200" i="0" dirty="0">
                <a:cs typeface="B Titr" panose="00000700000000000000" pitchFamily="2" charset="-78"/>
              </a:rPr>
              <a:t>مدیریت تأمین و نگهداشت تجهیزات پزشکی</a:t>
            </a:r>
            <a:br>
              <a:rPr lang="fa-IR" sz="3200" i="0" dirty="0">
                <a:cs typeface="B Titr" panose="00000700000000000000" pitchFamily="2" charset="-78"/>
              </a:rPr>
            </a:br>
            <a:r>
              <a:rPr lang="fa-IR" sz="2400" i="0" dirty="0">
                <a:cs typeface="B Nazanin" panose="00000400000000000000" pitchFamily="2" charset="-78"/>
              </a:rPr>
              <a:t> معاونت درمان - دانشگاه علوم پزشکی مشهد</a:t>
            </a:r>
            <a:br>
              <a:rPr lang="fa-IR" sz="2400" i="0" dirty="0">
                <a:cs typeface="B Nazanin" panose="00000400000000000000" pitchFamily="2" charset="-78"/>
              </a:rPr>
            </a:br>
            <a:r>
              <a:rPr lang="fa-IR" sz="3200" i="0" dirty="0">
                <a:cs typeface="B Titr" panose="00000700000000000000" pitchFamily="2" charset="-78"/>
              </a:rPr>
              <a:t/>
            </a:r>
            <a:br>
              <a:rPr lang="fa-IR" sz="3200" i="0" dirty="0">
                <a:cs typeface="B Titr" panose="00000700000000000000" pitchFamily="2" charset="-78"/>
              </a:rPr>
            </a:br>
            <a:r>
              <a:rPr lang="fa-IR" sz="3200" i="0" dirty="0">
                <a:cs typeface="B Titr" panose="00000700000000000000" pitchFamily="2" charset="-78"/>
              </a:rPr>
              <a:t>                          </a:t>
            </a:r>
            <a:endParaRPr lang="en-US" altLang="en-US" sz="8800" i="0" dirty="0">
              <a:cs typeface="B Titr" panose="00000700000000000000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ahimias2\Desktop\پاور\پاور\Besmelah\06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62151"/>
            <a:ext cx="4687217" cy="25469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024166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73AF5-F64C-4ACF-A984-9FEBD58DB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228725"/>
            <a:ext cx="8147248" cy="5248275"/>
          </a:xfrm>
        </p:spPr>
        <p:txBody>
          <a:bodyPr/>
          <a:lstStyle/>
          <a:p>
            <a:pPr marL="0" indent="0" algn="ctr" rtl="1">
              <a:lnSpc>
                <a:spcPct val="150000"/>
              </a:lnSpc>
              <a:buNone/>
            </a:pPr>
            <a:endParaRPr lang="fa-IR" sz="2000" dirty="0">
              <a:cs typeface="B Titr" panose="000007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endParaRPr lang="fa-IR" sz="2000" dirty="0">
              <a:cs typeface="B Titr" panose="00000700000000000000" pitchFamily="2" charset="-78"/>
            </a:endParaRPr>
          </a:p>
          <a:p>
            <a:pPr marL="0" indent="0" algn="ctr" rtl="1">
              <a:lnSpc>
                <a:spcPct val="200000"/>
              </a:lnSpc>
              <a:buNone/>
            </a:pPr>
            <a:r>
              <a:rPr lang="fa-IR" sz="3200" dirty="0">
                <a:cs typeface="B Titr" panose="00000700000000000000" pitchFamily="2" charset="-78"/>
              </a:rPr>
              <a:t>اقدامات انجام شده مدیریت تامین و نگهداشت تجهیزات پزشکی در دو سال اخیر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4006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60506-B3DB-4EE2-A81D-AA3F9B9B8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182" y="1412776"/>
            <a:ext cx="7863156" cy="2160240"/>
          </a:xfrm>
        </p:spPr>
        <p:txBody>
          <a:bodyPr/>
          <a:lstStyle/>
          <a:p>
            <a:pPr algn="just" rtl="1">
              <a:lnSpc>
                <a:spcPct val="150000"/>
              </a:lnSpc>
            </a:pPr>
            <a:r>
              <a:rPr lang="ar-SA" sz="21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حواله های تجهیزات پزشکی صادره توسط معاونت درمان وزارت متبوع</a:t>
            </a:r>
            <a:r>
              <a:rPr lang="fa-IR" sz="21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،</a:t>
            </a:r>
            <a:r>
              <a:rPr lang="ar-SA" sz="21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شامل بیش از 3000 قلم کالا </a:t>
            </a:r>
            <a:r>
              <a:rPr lang="fa-IR" sz="21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ارزش </a:t>
            </a:r>
            <a:r>
              <a:rPr lang="ar-SA" sz="21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حدود</a:t>
            </a:r>
            <a:r>
              <a:rPr lang="fa-IR" sz="21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ی</a:t>
            </a:r>
            <a:r>
              <a:rPr lang="ar-SA" sz="21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100" b="1" u="sng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ده هزار</a:t>
            </a:r>
            <a:r>
              <a:rPr lang="ar-SA" sz="2100" b="1" u="sng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میلیارد ریال</a:t>
            </a:r>
            <a:endParaRPr lang="fa-IR" sz="21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1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پرداختی دانشگاه</a:t>
            </a:r>
            <a:r>
              <a:rPr lang="ar-SA" sz="21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به طور متوسط حدوداً </a:t>
            </a:r>
            <a:r>
              <a:rPr lang="fa-IR" sz="21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12.5% و صرفه جویی از منابع مالی دانشگاه حدود</a:t>
            </a:r>
            <a:r>
              <a:rPr lang="fa-IR" sz="2100" b="1" u="sng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نه هزار میلیارد ريال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91F68BB-8D6B-4E57-93B6-4CF0F60A69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121075"/>
              </p:ext>
            </p:extLst>
          </p:nvPr>
        </p:nvGraphicFramePr>
        <p:xfrm>
          <a:off x="544182" y="3717032"/>
          <a:ext cx="8060616" cy="2805746"/>
        </p:xfrm>
        <a:graphic>
          <a:graphicData uri="http://schemas.openxmlformats.org/drawingml/2006/table">
            <a:tbl>
              <a:tblPr rtl="1" firstRow="1" firstCol="1" bandRow="1">
                <a:tableStyleId>{16D9F66E-5EB9-4882-86FB-DCBF35E3C3E4}</a:tableStyleId>
              </a:tblPr>
              <a:tblGrid>
                <a:gridCol w="1549067">
                  <a:extLst>
                    <a:ext uri="{9D8B030D-6E8A-4147-A177-3AD203B41FA5}">
                      <a16:colId xmlns:a16="http://schemas.microsoft.com/office/drawing/2014/main" val="965559712"/>
                    </a:ext>
                  </a:extLst>
                </a:gridCol>
                <a:gridCol w="1990091">
                  <a:extLst>
                    <a:ext uri="{9D8B030D-6E8A-4147-A177-3AD203B41FA5}">
                      <a16:colId xmlns:a16="http://schemas.microsoft.com/office/drawing/2014/main" val="936966361"/>
                    </a:ext>
                  </a:extLst>
                </a:gridCol>
                <a:gridCol w="2009206">
                  <a:extLst>
                    <a:ext uri="{9D8B030D-6E8A-4147-A177-3AD203B41FA5}">
                      <a16:colId xmlns:a16="http://schemas.microsoft.com/office/drawing/2014/main" val="2655839528"/>
                    </a:ext>
                  </a:extLst>
                </a:gridCol>
                <a:gridCol w="722586">
                  <a:extLst>
                    <a:ext uri="{9D8B030D-6E8A-4147-A177-3AD203B41FA5}">
                      <a16:colId xmlns:a16="http://schemas.microsoft.com/office/drawing/2014/main" val="619629170"/>
                    </a:ext>
                  </a:extLst>
                </a:gridCol>
                <a:gridCol w="638862">
                  <a:extLst>
                    <a:ext uri="{9D8B030D-6E8A-4147-A177-3AD203B41FA5}">
                      <a16:colId xmlns:a16="http://schemas.microsoft.com/office/drawing/2014/main" val="3259771658"/>
                    </a:ext>
                  </a:extLst>
                </a:gridCol>
                <a:gridCol w="1150804">
                  <a:extLst>
                    <a:ext uri="{9D8B030D-6E8A-4147-A177-3AD203B41FA5}">
                      <a16:colId xmlns:a16="http://schemas.microsoft.com/office/drawing/2014/main" val="3332360370"/>
                    </a:ext>
                  </a:extLst>
                </a:gridCol>
              </a:tblGrid>
              <a:tr h="14401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B Nazanin" panose="00000400000000000000" pitchFamily="2" charset="-78"/>
                        </a:rPr>
                        <a:t>تعداد اقلام تجهیزات پزشکی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cs typeface="B Nazanin" panose="00000400000000000000" pitchFamily="2" charset="-78"/>
                        </a:rPr>
                        <a:t>ارزش ریالی</a:t>
                      </a: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 واقعی</a:t>
                      </a:r>
                      <a:r>
                        <a:rPr lang="ar-SA" sz="1400" dirty="0">
                          <a:effectLst/>
                          <a:cs typeface="B Nazanin" panose="00000400000000000000" pitchFamily="2" charset="-78"/>
                        </a:rPr>
                        <a:t> تجهیزات پزشکی حواله ای صادر شده توسط وزارت متبوع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مبلغ پرداختی دانشگاه جهت تامین </a:t>
                      </a:r>
                      <a:r>
                        <a:rPr lang="ar-SA" sz="1400" dirty="0">
                          <a:effectLst/>
                          <a:cs typeface="B Nazanin" panose="00000400000000000000" pitchFamily="2" charset="-78"/>
                        </a:rPr>
                        <a:t>تجهیزات پزشکی </a:t>
                      </a: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به </a:t>
                      </a:r>
                      <a:r>
                        <a:rPr lang="ar-SA" sz="1400" dirty="0">
                          <a:effectLst/>
                          <a:cs typeface="B Nazanin" panose="00000400000000000000" pitchFamily="2" charset="-78"/>
                        </a:rPr>
                        <a:t>هیات امنا</a:t>
                      </a: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 صرفه جویی ارزی در معالجه بیماران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effectLst/>
                          <a:cs typeface="B Nazanin" panose="00000400000000000000" pitchFamily="2" charset="-78"/>
                        </a:rPr>
                        <a:t>متوسط</a:t>
                      </a:r>
                      <a:r>
                        <a:rPr lang="ar-SA" sz="1800" dirty="0">
                          <a:effectLst/>
                          <a:cs typeface="B Nazanin" panose="00000400000000000000" pitchFamily="2" charset="-78"/>
                        </a:rPr>
                        <a:t> تامین اعتبار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میزان دریافت </a:t>
                      </a: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کالاهای حواله های تخصیصی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718715759"/>
                  </a:ext>
                </a:extLst>
              </a:tr>
              <a:tr h="648072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b="1" kern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3000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kern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10.000</a:t>
                      </a:r>
                      <a:r>
                        <a:rPr lang="fa-IR" sz="2400" b="1" kern="1200" baseline="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.000.000.000 ریال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a-IR" sz="2400" b="1" kern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1.270.000.000.000 ریال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1400" b="1" kern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وزارت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1400" b="1" kern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دانشگاه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بیش از 70</a:t>
                      </a:r>
                      <a:r>
                        <a:rPr lang="fa-IR" sz="1600" b="1" kern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%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2385174467"/>
                  </a:ext>
                </a:extLst>
              </a:tr>
              <a:tr h="7175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kern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80</a:t>
                      </a: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%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kern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20</a:t>
                      </a: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%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436077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CBFE8AD0-3865-482E-B0C2-195EF1AE5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88640"/>
            <a:ext cx="7916250" cy="1459632"/>
          </a:xfrm>
        </p:spPr>
        <p:txBody>
          <a:bodyPr/>
          <a:lstStyle/>
          <a:p>
            <a:pPr algn="r" rtl="1"/>
            <a:r>
              <a:rPr lang="fa-IR" sz="2400" dirty="0">
                <a:cs typeface="B Titr" panose="00000700000000000000" pitchFamily="2" charset="-78"/>
              </a:rPr>
              <a:t>تامین تجهیزات پزشکی سرمایه ای</a:t>
            </a:r>
            <a:r>
              <a:rPr lang="en-US" sz="2400" b="1" dirty="0">
                <a:solidFill>
                  <a:srgbClr val="00B0F0"/>
                </a:solidFill>
                <a:cs typeface="B Nazanin" panose="00000400000000000000" pitchFamily="2" charset="-78"/>
              </a:rPr>
              <a:t/>
            </a:r>
            <a:br>
              <a:rPr lang="en-US" sz="2400" b="1" dirty="0">
                <a:solidFill>
                  <a:srgbClr val="00B0F0"/>
                </a:solidFill>
                <a:cs typeface="B Nazanin" panose="00000400000000000000" pitchFamily="2" charset="-78"/>
              </a:rPr>
            </a:br>
            <a:endParaRPr lang="en-US" sz="24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424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BFE8AD0-3865-482E-B0C2-195EF1AE5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0"/>
            <a:ext cx="8047383" cy="1459632"/>
          </a:xfrm>
        </p:spPr>
        <p:txBody>
          <a:bodyPr/>
          <a:lstStyle/>
          <a:p>
            <a:pPr algn="r" rtl="1"/>
            <a:r>
              <a:rPr lang="fa-IR" sz="2400" dirty="0">
                <a:cs typeface="B Titr" panose="00000700000000000000" pitchFamily="2" charset="-78"/>
              </a:rPr>
              <a:t>تامین تجهیزات پزشکی سرمایه ای سنگین</a:t>
            </a:r>
            <a:endParaRPr lang="en-US" sz="2400" dirty="0">
              <a:cs typeface="B Titr" panose="00000700000000000000" pitchFamily="2" charset="-78"/>
            </a:endParaRP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37B7E4A8-F54C-4746-AF88-DB482EDECB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0410728"/>
              </p:ext>
            </p:extLst>
          </p:nvPr>
        </p:nvGraphicFramePr>
        <p:xfrm>
          <a:off x="413049" y="1772816"/>
          <a:ext cx="8317902" cy="439248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719994">
                  <a:extLst>
                    <a:ext uri="{9D8B030D-6E8A-4147-A177-3AD203B41FA5}">
                      <a16:colId xmlns:a16="http://schemas.microsoft.com/office/drawing/2014/main" val="3342441715"/>
                    </a:ext>
                  </a:extLst>
                </a:gridCol>
                <a:gridCol w="1705865">
                  <a:extLst>
                    <a:ext uri="{9D8B030D-6E8A-4147-A177-3AD203B41FA5}">
                      <a16:colId xmlns:a16="http://schemas.microsoft.com/office/drawing/2014/main" val="2002357448"/>
                    </a:ext>
                  </a:extLst>
                </a:gridCol>
                <a:gridCol w="1438957">
                  <a:extLst>
                    <a:ext uri="{9D8B030D-6E8A-4147-A177-3AD203B41FA5}">
                      <a16:colId xmlns:a16="http://schemas.microsoft.com/office/drawing/2014/main" val="3372404735"/>
                    </a:ext>
                  </a:extLst>
                </a:gridCol>
                <a:gridCol w="1452297">
                  <a:extLst>
                    <a:ext uri="{9D8B030D-6E8A-4147-A177-3AD203B41FA5}">
                      <a16:colId xmlns:a16="http://schemas.microsoft.com/office/drawing/2014/main" val="3073507424"/>
                    </a:ext>
                  </a:extLst>
                </a:gridCol>
                <a:gridCol w="1000789">
                  <a:extLst>
                    <a:ext uri="{9D8B030D-6E8A-4147-A177-3AD203B41FA5}">
                      <a16:colId xmlns:a16="http://schemas.microsoft.com/office/drawing/2014/main" val="1415931497"/>
                    </a:ext>
                  </a:extLst>
                </a:gridCol>
              </a:tblGrid>
              <a:tr h="178608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chemeClr val="accent4"/>
                          </a:solidFill>
                          <a:effectLst/>
                          <a:cs typeface="B Nazanin" panose="00000400000000000000" pitchFamily="2" charset="-78"/>
                        </a:rPr>
                        <a:t>اقلام تجهیزات پزشکی</a:t>
                      </a:r>
                      <a:endParaRPr lang="fa-IR" sz="2400" dirty="0">
                        <a:solidFill>
                          <a:schemeClr val="accent4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chemeClr val="accent4"/>
                          </a:solidFill>
                          <a:effectLst/>
                          <a:cs typeface="B Nazanin" panose="00000400000000000000" pitchFamily="2" charset="-78"/>
                        </a:rPr>
                        <a:t> سرمایه ای</a:t>
                      </a:r>
                      <a:endParaRPr lang="en-US" sz="24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solidFill>
                            <a:schemeClr val="accent4"/>
                          </a:solidFill>
                          <a:effectLst/>
                          <a:cs typeface="B Nazanin" panose="00000400000000000000" pitchFamily="2" charset="-78"/>
                        </a:rPr>
                        <a:t>ارزش ریالی </a:t>
                      </a:r>
                      <a:r>
                        <a:rPr lang="fa-IR" sz="1800" dirty="0">
                          <a:solidFill>
                            <a:schemeClr val="accent4"/>
                          </a:solidFill>
                          <a:effectLst/>
                          <a:cs typeface="B Nazanin" panose="00000400000000000000" pitchFamily="2" charset="-78"/>
                        </a:rPr>
                        <a:t>واقعی </a:t>
                      </a:r>
                      <a:r>
                        <a:rPr lang="ar-SA" sz="1800" dirty="0">
                          <a:solidFill>
                            <a:schemeClr val="accent4"/>
                          </a:solidFill>
                          <a:effectLst/>
                          <a:cs typeface="B Nazanin" panose="00000400000000000000" pitchFamily="2" charset="-78"/>
                        </a:rPr>
                        <a:t>تجهیزات پزشکی </a:t>
                      </a:r>
                      <a:r>
                        <a:rPr lang="fa-IR" sz="1800" dirty="0">
                          <a:solidFill>
                            <a:schemeClr val="accent4"/>
                          </a:solidFill>
                          <a:effectLst/>
                          <a:cs typeface="B Nazanin" panose="00000400000000000000" pitchFamily="2" charset="-78"/>
                        </a:rPr>
                        <a:t>سرمایه ای سنگین</a:t>
                      </a:r>
                      <a:r>
                        <a:rPr lang="fa-IR" sz="1800" baseline="0" dirty="0">
                          <a:solidFill>
                            <a:schemeClr val="accent4"/>
                          </a:solidFill>
                          <a:effectLst/>
                          <a:cs typeface="B Nazanin" panose="00000400000000000000" pitchFamily="2" charset="-78"/>
                        </a:rPr>
                        <a:t> تخصیصی</a:t>
                      </a:r>
                      <a:endParaRPr lang="en-US" sz="18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>
                          <a:solidFill>
                            <a:schemeClr val="accent4"/>
                          </a:solidFill>
                          <a:effectLst/>
                          <a:cs typeface="B Nazanin" panose="00000400000000000000" pitchFamily="2" charset="-78"/>
                        </a:rPr>
                        <a:t>پرداختی دانشگاه</a:t>
                      </a:r>
                      <a:endParaRPr lang="en-US" sz="24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chemeClr val="accent4"/>
                          </a:solidFill>
                          <a:effectLst/>
                          <a:cs typeface="B Nazanin" panose="00000400000000000000" pitchFamily="2" charset="-78"/>
                        </a:rPr>
                        <a:t>نحوه تامین اعتبار</a:t>
                      </a:r>
                      <a:endParaRPr lang="en-US" sz="20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accent4"/>
                          </a:solidFill>
                          <a:effectLst/>
                          <a:cs typeface="B Nazanin" panose="00000400000000000000" pitchFamily="2" charset="-78"/>
                        </a:rPr>
                        <a:t>میزان دریافت شده  اقلام</a:t>
                      </a:r>
                      <a:endParaRPr lang="en-US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2577070472"/>
                  </a:ext>
                </a:extLst>
              </a:tr>
              <a:tr h="260640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accent4"/>
                          </a:solidFill>
                          <a:effectLst/>
                          <a:cs typeface="B Nazanin" panose="00000400000000000000" pitchFamily="2" charset="-78"/>
                        </a:rPr>
                        <a:t>ام آر آی – سی تی اسکن – آنژیوگرافی – توموتراپی –</a:t>
                      </a:r>
                      <a:r>
                        <a:rPr lang="fa-IR" sz="1800" baseline="0" dirty="0">
                          <a:solidFill>
                            <a:schemeClr val="accent4"/>
                          </a:solidFill>
                          <a:effectLst/>
                          <a:cs typeface="B Nazanin" panose="00000400000000000000" pitchFamily="2" charset="-78"/>
                        </a:rPr>
                        <a:t> اسپکت سی تی – سی تی سیمولاتور – براکی تراپی – اکو پیشرفته – اندوسونوگرافی</a:t>
                      </a:r>
                      <a:endParaRPr lang="en-US" sz="18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dirty="0">
                          <a:solidFill>
                            <a:schemeClr val="accent4"/>
                          </a:solidFill>
                          <a:effectLst/>
                          <a:cs typeface="B Nazanin" panose="00000400000000000000" pitchFamily="2" charset="-78"/>
                        </a:rPr>
                        <a:t>6.000.000.000.000</a:t>
                      </a:r>
                      <a:r>
                        <a:rPr lang="fa-IR" sz="2000" b="1" baseline="0" dirty="0">
                          <a:solidFill>
                            <a:schemeClr val="accent4"/>
                          </a:solidFill>
                          <a:effectLst/>
                          <a:cs typeface="B Nazanin" panose="00000400000000000000" pitchFamily="2" charset="-78"/>
                        </a:rPr>
                        <a:t> </a:t>
                      </a:r>
                    </a:p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baseline="0" dirty="0">
                          <a:solidFill>
                            <a:schemeClr val="accent4"/>
                          </a:solidFill>
                          <a:effectLst/>
                          <a:cs typeface="B Nazanin" panose="00000400000000000000" pitchFamily="2" charset="-78"/>
                        </a:rPr>
                        <a:t>ريال</a:t>
                      </a:r>
                      <a:endParaRPr lang="en-US" sz="2000" b="1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a-IR" sz="2000" b="1" dirty="0">
                          <a:solidFill>
                            <a:schemeClr val="accent4"/>
                          </a:solidFill>
                          <a:effectLst/>
                          <a:cs typeface="B Nazanin" panose="00000400000000000000" pitchFamily="2" charset="-78"/>
                        </a:rPr>
                        <a:t>730.000.000</a:t>
                      </a:r>
                      <a:r>
                        <a:rPr lang="fa-IR" sz="2000" b="1" baseline="0" dirty="0">
                          <a:solidFill>
                            <a:schemeClr val="accent4"/>
                          </a:solidFill>
                          <a:effectLst/>
                          <a:cs typeface="B Nazanin" panose="00000400000000000000" pitchFamily="2" charset="-78"/>
                        </a:rPr>
                        <a:t>.000 ريال</a:t>
                      </a:r>
                      <a:endParaRPr lang="en-US" sz="2000" b="1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 dirty="0">
                          <a:solidFill>
                            <a:schemeClr val="accent4"/>
                          </a:solidFill>
                          <a:effectLst/>
                          <a:cs typeface="B Nazanin" panose="00000400000000000000" pitchFamily="2" charset="-78"/>
                        </a:rPr>
                        <a:t>دانشگا</a:t>
                      </a:r>
                      <a:r>
                        <a:rPr lang="fa-IR" sz="2000" b="1" dirty="0">
                          <a:solidFill>
                            <a:schemeClr val="accent4"/>
                          </a:solidFill>
                          <a:effectLst/>
                          <a:cs typeface="B Nazanin" panose="00000400000000000000" pitchFamily="2" charset="-78"/>
                        </a:rPr>
                        <a:t>ه،</a:t>
                      </a:r>
                    </a:p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a-IR" sz="2000" b="1" dirty="0">
                          <a:solidFill>
                            <a:schemeClr val="accent4"/>
                          </a:solidFill>
                          <a:effectLst/>
                          <a:cs typeface="B Nazanin" panose="00000400000000000000" pitchFamily="2" charset="-78"/>
                        </a:rPr>
                        <a:t>وام بانک جهانی،</a:t>
                      </a:r>
                    </a:p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a-IR" sz="2000" b="1" dirty="0">
                          <a:solidFill>
                            <a:schemeClr val="accent4"/>
                          </a:solidFill>
                          <a:effectLst/>
                          <a:cs typeface="B Nazanin" panose="00000400000000000000" pitchFamily="2" charset="-78"/>
                        </a:rPr>
                        <a:t> وزارت</a:t>
                      </a:r>
                      <a:endParaRPr lang="en-US" sz="2000" b="1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accent4"/>
                          </a:solidFill>
                          <a:effectLst/>
                          <a:cs typeface="B Nazanin" panose="00000400000000000000" pitchFamily="2" charset="-78"/>
                        </a:rPr>
                        <a:t>100</a:t>
                      </a:r>
                      <a:r>
                        <a:rPr lang="fa-IR" sz="2000" b="1" dirty="0">
                          <a:solidFill>
                            <a:schemeClr val="accent4"/>
                          </a:solidFill>
                          <a:effectLst/>
                          <a:cs typeface="B Nazanin" panose="00000400000000000000" pitchFamily="2" charset="-78"/>
                        </a:rPr>
                        <a:t>%</a:t>
                      </a:r>
                      <a:endParaRPr lang="en-US" sz="2000" b="1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2408580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7573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165B456F-E572-4AE3-9DA7-6265152BB7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4829258"/>
              </p:ext>
            </p:extLst>
          </p:nvPr>
        </p:nvGraphicFramePr>
        <p:xfrm>
          <a:off x="899592" y="1412776"/>
          <a:ext cx="7621476" cy="5131287"/>
        </p:xfrm>
        <a:graphic>
          <a:graphicData uri="http://schemas.openxmlformats.org/drawingml/2006/table">
            <a:tbl>
              <a:tblPr rtl="1" firstRow="1" firstCol="1" bandRow="1">
                <a:tableStyleId>{BC89EF96-8CEA-46FF-86C4-4CE0E7609802}</a:tableStyleId>
              </a:tblPr>
              <a:tblGrid>
                <a:gridCol w="3810738">
                  <a:extLst>
                    <a:ext uri="{9D8B030D-6E8A-4147-A177-3AD203B41FA5}">
                      <a16:colId xmlns:a16="http://schemas.microsoft.com/office/drawing/2014/main" val="3722157536"/>
                    </a:ext>
                  </a:extLst>
                </a:gridCol>
                <a:gridCol w="3810738">
                  <a:extLst>
                    <a:ext uri="{9D8B030D-6E8A-4147-A177-3AD203B41FA5}">
                      <a16:colId xmlns:a16="http://schemas.microsoft.com/office/drawing/2014/main" val="2707689924"/>
                    </a:ext>
                  </a:extLst>
                </a:gridCol>
              </a:tblGrid>
              <a:tr h="82158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ام آر آی</a:t>
                      </a:r>
                      <a:r>
                        <a:rPr kumimoji="0" lang="fa-IR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 1/5 تسلا هلیوم لِس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بیمارستان امام رضا(ع)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544917895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SA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آنژیوگرافی محیطی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بیمارستان هاشمی نژاد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236447308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SA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آنژیوگرافی بایپلین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fa-IR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بیمارستان قائم(عج)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2609336859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SA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اسپکت سی تی</a:t>
                      </a:r>
                      <a:r>
                        <a:rPr kumimoji="0" lang="fa-IR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 اسکن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fa-IR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بیمارستان قائم(عج)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2247912362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SA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سی تی سیمولاتور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بیمارستان امام رضا(ع)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427751824"/>
                  </a:ext>
                </a:extLst>
              </a:tr>
              <a:tr h="121335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SA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سی تی اسکن 16 اسلایس</a:t>
                      </a:r>
                      <a:r>
                        <a:rPr kumimoji="0" lang="fa-IR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 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fa-IR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بیمارستان کامیاب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3342827645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B35D3688-A8D6-4031-9A10-3ED23543EDA2}"/>
              </a:ext>
            </a:extLst>
          </p:cNvPr>
          <p:cNvSpPr txBox="1">
            <a:spLocks/>
          </p:cNvSpPr>
          <p:nvPr/>
        </p:nvSpPr>
        <p:spPr bwMode="white">
          <a:xfrm>
            <a:off x="502568" y="188640"/>
            <a:ext cx="8138864" cy="106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rtl="1"/>
            <a:r>
              <a:rPr lang="fa-IR" sz="2400" kern="0" dirty="0">
                <a:cs typeface="B Titr" panose="00000700000000000000" pitchFamily="2" charset="-78"/>
              </a:rPr>
              <a:t>تجهیزات پزشکی سرمایه ای سنگین تحویلی طی 2 سال گذشته</a:t>
            </a:r>
            <a:endParaRPr lang="en-US" sz="2400" kern="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72224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165B456F-E572-4AE3-9DA7-6265152BB7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8300470"/>
              </p:ext>
            </p:extLst>
          </p:nvPr>
        </p:nvGraphicFramePr>
        <p:xfrm>
          <a:off x="899592" y="1412776"/>
          <a:ext cx="7621476" cy="5131287"/>
        </p:xfrm>
        <a:graphic>
          <a:graphicData uri="http://schemas.openxmlformats.org/drawingml/2006/table">
            <a:tbl>
              <a:tblPr rtl="1" firstRow="1" firstCol="1" bandRow="1">
                <a:tableStyleId>{BC89EF96-8CEA-46FF-86C4-4CE0E7609802}</a:tableStyleId>
              </a:tblPr>
              <a:tblGrid>
                <a:gridCol w="3810738">
                  <a:extLst>
                    <a:ext uri="{9D8B030D-6E8A-4147-A177-3AD203B41FA5}">
                      <a16:colId xmlns:a16="http://schemas.microsoft.com/office/drawing/2014/main" val="3722157536"/>
                    </a:ext>
                  </a:extLst>
                </a:gridCol>
                <a:gridCol w="3810738">
                  <a:extLst>
                    <a:ext uri="{9D8B030D-6E8A-4147-A177-3AD203B41FA5}">
                      <a16:colId xmlns:a16="http://schemas.microsoft.com/office/drawing/2014/main" val="2707689924"/>
                    </a:ext>
                  </a:extLst>
                </a:gridCol>
              </a:tblGrid>
              <a:tr h="82158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ام آر آی</a:t>
                      </a:r>
                      <a:r>
                        <a:rPr kumimoji="0" lang="fa-IR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 1/5 تسلا هلیوم لِس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بیمارستان هاشمی نژاد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544917895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سی تی اسکن </a:t>
                      </a:r>
                      <a:r>
                        <a:rPr kumimoji="0" lang="fa-IR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256</a:t>
                      </a:r>
                      <a:r>
                        <a:rPr kumimoji="0" lang="ar-SA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 اسلایس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بیمارستان امام رضا(ع)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236447308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SA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توموتراپی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fa-IR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بیمارستان امید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2609336859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SA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براکی تراپی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بیمارستان امام رضا(ع)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2247912362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SA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اکوکاردیوگرافی پیشرفته مری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بیمارستان امام رضا(ع)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427751824"/>
                  </a:ext>
                </a:extLst>
              </a:tr>
              <a:tr h="62069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SA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اندوسونوگرافی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بیمارستان امام رضا(ع)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3342827645"/>
                  </a:ext>
                </a:extLst>
              </a:tr>
              <a:tr h="59266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SA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سی تی اسکن 64 اسلایس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fa-IR" sz="2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بیمارستان طالقانی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80912483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B35D3688-A8D6-4031-9A10-3ED23543EDA2}"/>
              </a:ext>
            </a:extLst>
          </p:cNvPr>
          <p:cNvSpPr txBox="1">
            <a:spLocks/>
          </p:cNvSpPr>
          <p:nvPr/>
        </p:nvSpPr>
        <p:spPr bwMode="white">
          <a:xfrm>
            <a:off x="502568" y="188640"/>
            <a:ext cx="8138864" cy="106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rtl="1"/>
            <a:r>
              <a:rPr lang="fa-IR" sz="2400" kern="0" dirty="0">
                <a:cs typeface="B Titr" panose="00000700000000000000" pitchFamily="2" charset="-78"/>
              </a:rPr>
              <a:t>تجهیزات پزشکی سرمایه ای سنگین تحویلی طی 2 سال گذشته</a:t>
            </a:r>
            <a:endParaRPr lang="en-US" sz="2400" kern="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36525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73AF5-F64C-4ACF-A984-9FEBD58DB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228725"/>
            <a:ext cx="8147248" cy="5248275"/>
          </a:xfrm>
        </p:spPr>
        <p:txBody>
          <a:bodyPr/>
          <a:lstStyle/>
          <a:p>
            <a:pPr marL="0" indent="0" algn="ctr" rtl="1">
              <a:lnSpc>
                <a:spcPct val="150000"/>
              </a:lnSpc>
              <a:buNone/>
            </a:pPr>
            <a:endParaRPr lang="fa-IR" sz="2000" dirty="0">
              <a:cs typeface="B Titr" panose="000007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endParaRPr lang="fa-IR" sz="2000" dirty="0">
              <a:cs typeface="B Titr" panose="00000700000000000000" pitchFamily="2" charset="-78"/>
            </a:endParaRPr>
          </a:p>
          <a:p>
            <a:pPr marL="0" indent="0" algn="ctr" rtl="1">
              <a:lnSpc>
                <a:spcPct val="200000"/>
              </a:lnSpc>
              <a:buNone/>
            </a:pPr>
            <a:r>
              <a:rPr lang="fa-IR" sz="3200" dirty="0">
                <a:cs typeface="B Titr" panose="00000700000000000000" pitchFamily="2" charset="-78"/>
              </a:rPr>
              <a:t>پروژه های قابل افتتاح در دهه فجر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8525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60506-B3DB-4EE2-A81D-AA3F9B9B8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182" y="1412776"/>
            <a:ext cx="7863156" cy="4536504"/>
          </a:xfrm>
        </p:spPr>
        <p:txBody>
          <a:bodyPr/>
          <a:lstStyle/>
          <a:p>
            <a:pPr algn="just" rtl="1">
              <a:lnSpc>
                <a:spcPct val="150000"/>
              </a:lnSpc>
            </a:pPr>
            <a:r>
              <a:rPr lang="fa-IR" sz="21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دستگاه </a:t>
            </a:r>
            <a:r>
              <a:rPr lang="en-US" sz="21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MRI</a:t>
            </a:r>
            <a:r>
              <a:rPr lang="fa-IR" sz="21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بیمارستان شهید هاشمی نژاد مشهد</a:t>
            </a:r>
            <a:endParaRPr lang="fa-IR" sz="2100" b="1" u="sng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1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دستگاه آنژیوگرافی محیطی بیمارستان شهید هاشمی نژاد مشهد</a:t>
            </a:r>
          </a:p>
          <a:p>
            <a:pPr algn="just" rtl="1">
              <a:lnSpc>
                <a:spcPct val="150000"/>
              </a:lnSpc>
            </a:pPr>
            <a:r>
              <a:rPr lang="fa-IR" sz="21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دستگاه اسپکت سی تی دوم بیمارستان قائم(عج) مشهد</a:t>
            </a:r>
          </a:p>
          <a:p>
            <a:pPr algn="just" rtl="1">
              <a:lnSpc>
                <a:spcPct val="150000"/>
              </a:lnSpc>
            </a:pPr>
            <a:r>
              <a:rPr lang="fa-IR" sz="21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دستگاه </a:t>
            </a:r>
            <a:r>
              <a:rPr lang="en-US" sz="21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MRI</a:t>
            </a:r>
            <a:r>
              <a:rPr lang="fa-IR" sz="21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هلیوم لِس بیمارستان امام رضا(ع) مشهد</a:t>
            </a:r>
          </a:p>
          <a:p>
            <a:pPr algn="just" rtl="1">
              <a:lnSpc>
                <a:spcPct val="150000"/>
              </a:lnSpc>
            </a:pPr>
            <a:r>
              <a:rPr lang="fa-IR" sz="21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دستگاه سی تی اسکن 256 اسلایس بیمارستان امام رضا(ع) مشهد</a:t>
            </a:r>
          </a:p>
          <a:p>
            <a:pPr algn="just" rtl="1">
              <a:lnSpc>
                <a:spcPct val="150000"/>
              </a:lnSpc>
            </a:pPr>
            <a:r>
              <a:rPr lang="fa-IR" sz="21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دستگاه سی تی اسکن 64 اسلایس بیمارستان طالقانی مشهد</a:t>
            </a:r>
          </a:p>
          <a:p>
            <a:pPr algn="just" rtl="1">
              <a:lnSpc>
                <a:spcPct val="150000"/>
              </a:lnSpc>
            </a:pPr>
            <a:endParaRPr lang="fa-IR" sz="21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BFE8AD0-3865-482E-B0C2-195EF1AE5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88640"/>
            <a:ext cx="7916250" cy="1459632"/>
          </a:xfrm>
        </p:spPr>
        <p:txBody>
          <a:bodyPr/>
          <a:lstStyle/>
          <a:p>
            <a:pPr algn="r" rtl="1"/>
            <a:r>
              <a:rPr lang="fa-IR" sz="2400" dirty="0">
                <a:cs typeface="B Titr" panose="00000700000000000000" pitchFamily="2" charset="-78"/>
              </a:rPr>
              <a:t>پروژه های قابل افتتاح در دهه فجر</a:t>
            </a:r>
            <a:r>
              <a:rPr lang="en-US" sz="2400" b="1" dirty="0">
                <a:solidFill>
                  <a:srgbClr val="00B0F0"/>
                </a:solidFill>
                <a:cs typeface="B Nazanin" panose="00000400000000000000" pitchFamily="2" charset="-78"/>
              </a:rPr>
              <a:t/>
            </a:r>
            <a:br>
              <a:rPr lang="en-US" sz="2400" b="1" dirty="0">
                <a:solidFill>
                  <a:srgbClr val="00B0F0"/>
                </a:solidFill>
                <a:cs typeface="B Nazanin" panose="00000400000000000000" pitchFamily="2" charset="-78"/>
              </a:rPr>
            </a:br>
            <a:endParaRPr lang="en-US" sz="24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2385372"/>
      </p:ext>
    </p:extLst>
  </p:cSld>
  <p:clrMapOvr>
    <a:masterClrMapping/>
  </p:clrMapOvr>
</p:sld>
</file>

<file path=ppt/theme/theme1.xml><?xml version="1.0" encoding="utf-8"?>
<a:theme xmlns:a="http://schemas.openxmlformats.org/drawingml/2006/main" name="MRT (7)">
  <a:themeElements>
    <a:clrScheme name="sample 3">
      <a:dk1>
        <a:srgbClr val="000000"/>
      </a:dk1>
      <a:lt1>
        <a:srgbClr val="FFFFFF"/>
      </a:lt1>
      <a:dk2>
        <a:srgbClr val="275CA3"/>
      </a:dk2>
      <a:lt2>
        <a:srgbClr val="C0C0C0"/>
      </a:lt2>
      <a:accent1>
        <a:srgbClr val="529EBC"/>
      </a:accent1>
      <a:accent2>
        <a:srgbClr val="55BEE3"/>
      </a:accent2>
      <a:accent3>
        <a:srgbClr val="FFFFFF"/>
      </a:accent3>
      <a:accent4>
        <a:srgbClr val="000000"/>
      </a:accent4>
      <a:accent5>
        <a:srgbClr val="B3CCDA"/>
      </a:accent5>
      <a:accent6>
        <a:srgbClr val="4CACCE"/>
      </a:accent6>
      <a:hlink>
        <a:srgbClr val="9FD4F1"/>
      </a:hlink>
      <a:folHlink>
        <a:srgbClr val="0099CC"/>
      </a:folHlink>
    </a:clrScheme>
    <a:fontScheme name="sampl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000000"/>
        </a:dk1>
        <a:lt1>
          <a:srgbClr val="FFFFFF"/>
        </a:lt1>
        <a:dk2>
          <a:srgbClr val="000798"/>
        </a:dk2>
        <a:lt2>
          <a:srgbClr val="B2B2B2"/>
        </a:lt2>
        <a:accent1>
          <a:srgbClr val="1B33E7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BADF1"/>
        </a:accent5>
        <a:accent6>
          <a:srgbClr val="5C8AE7"/>
        </a:accent6>
        <a:hlink>
          <a:srgbClr val="99CCFF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0000"/>
        </a:dk1>
        <a:lt1>
          <a:srgbClr val="FFFFFF"/>
        </a:lt1>
        <a:dk2>
          <a:srgbClr val="094332"/>
        </a:dk2>
        <a:lt2>
          <a:srgbClr val="B2B2B2"/>
        </a:lt2>
        <a:accent1>
          <a:srgbClr val="0D6531"/>
        </a:accent1>
        <a:accent2>
          <a:srgbClr val="39AF6E"/>
        </a:accent2>
        <a:accent3>
          <a:srgbClr val="FFFFFF"/>
        </a:accent3>
        <a:accent4>
          <a:srgbClr val="000000"/>
        </a:accent4>
        <a:accent5>
          <a:srgbClr val="AAB8AD"/>
        </a:accent5>
        <a:accent6>
          <a:srgbClr val="339E63"/>
        </a:accent6>
        <a:hlink>
          <a:srgbClr val="93E1A0"/>
        </a:hlink>
        <a:folHlink>
          <a:srgbClr val="1D834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0000"/>
        </a:dk1>
        <a:lt1>
          <a:srgbClr val="FFFFFF"/>
        </a:lt1>
        <a:dk2>
          <a:srgbClr val="275CA3"/>
        </a:dk2>
        <a:lt2>
          <a:srgbClr val="C0C0C0"/>
        </a:lt2>
        <a:accent1>
          <a:srgbClr val="529EBC"/>
        </a:accent1>
        <a:accent2>
          <a:srgbClr val="55BEE3"/>
        </a:accent2>
        <a:accent3>
          <a:srgbClr val="FFFFFF"/>
        </a:accent3>
        <a:accent4>
          <a:srgbClr val="000000"/>
        </a:accent4>
        <a:accent5>
          <a:srgbClr val="B3CCDA"/>
        </a:accent5>
        <a:accent6>
          <a:srgbClr val="4CACCE"/>
        </a:accent6>
        <a:hlink>
          <a:srgbClr val="9FD4F1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4164</TotalTime>
  <Words>372</Words>
  <Application>Microsoft Office PowerPoint</Application>
  <PresentationFormat>On-screen Show (4:3)</PresentationFormat>
  <Paragraphs>76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 Nazanin</vt:lpstr>
      <vt:lpstr>B Titr</vt:lpstr>
      <vt:lpstr>Calibri</vt:lpstr>
      <vt:lpstr>Verdana</vt:lpstr>
      <vt:lpstr>Wingdings</vt:lpstr>
      <vt:lpstr>MRT (7)</vt:lpstr>
      <vt:lpstr> مدیریت تأمین و نگهداشت تجهیزات پزشکی  معاونت درمان - دانشگاه علوم پزشکی مشهد                            </vt:lpstr>
      <vt:lpstr>PowerPoint Presentation</vt:lpstr>
      <vt:lpstr>PowerPoint Presentation</vt:lpstr>
      <vt:lpstr>تامین تجهیزات پزشکی سرمایه ای </vt:lpstr>
      <vt:lpstr>تامین تجهیزات پزشکی سرمایه ای سنگین</vt:lpstr>
      <vt:lpstr>PowerPoint Presentation</vt:lpstr>
      <vt:lpstr>PowerPoint Presentation</vt:lpstr>
      <vt:lpstr>PowerPoint Presentation</vt:lpstr>
      <vt:lpstr>پروژه های قابل افتتاح در دهه فجر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 Template</dc:title>
  <dc:creator>Sara Rahimi Abasabad</dc:creator>
  <cp:lastModifiedBy>Ebrahim Esmaeilnia</cp:lastModifiedBy>
  <cp:revision>592</cp:revision>
  <cp:lastPrinted>2022-01-09T10:30:16Z</cp:lastPrinted>
  <dcterms:created xsi:type="dcterms:W3CDTF">2016-02-10T04:51:35Z</dcterms:created>
  <dcterms:modified xsi:type="dcterms:W3CDTF">2023-11-07T04:17:22Z</dcterms:modified>
</cp:coreProperties>
</file>